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6" r:id="rId2"/>
    <p:sldId id="277" r:id="rId3"/>
    <p:sldId id="293" r:id="rId4"/>
    <p:sldId id="275" r:id="rId5"/>
    <p:sldId id="280" r:id="rId6"/>
    <p:sldId id="278" r:id="rId7"/>
    <p:sldId id="281" r:id="rId8"/>
    <p:sldId id="282" r:id="rId9"/>
    <p:sldId id="284" r:id="rId10"/>
    <p:sldId id="298" r:id="rId11"/>
    <p:sldId id="292" r:id="rId12"/>
    <p:sldId id="297" r:id="rId13"/>
    <p:sldId id="285" r:id="rId14"/>
    <p:sldId id="286" r:id="rId15"/>
    <p:sldId id="299" r:id="rId16"/>
    <p:sldId id="301" r:id="rId17"/>
    <p:sldId id="300" r:id="rId18"/>
    <p:sldId id="29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C81"/>
    <a:srgbClr val="0070C0"/>
    <a:srgbClr val="9DC3E6"/>
    <a:srgbClr val="666666"/>
    <a:srgbClr val="FFFFFF"/>
    <a:srgbClr val="FFCCCC"/>
    <a:srgbClr val="44546A"/>
    <a:srgbClr val="F5DF4D"/>
    <a:srgbClr val="A5A5A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33220C-BD27-4B71-BCD9-82149ABF369E}" v="3" dt="2024-02-21T04:27:18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승신 이" userId="f25567bdf232bb00" providerId="LiveId" clId="{6033220C-BD27-4B71-BCD9-82149ABF369E}"/>
    <pc:docChg chg="custSel modSld">
      <pc:chgData name="승신 이" userId="f25567bdf232bb00" providerId="LiveId" clId="{6033220C-BD27-4B71-BCD9-82149ABF369E}" dt="2024-02-21T04:27:18.229" v="224"/>
      <pc:docMkLst>
        <pc:docMk/>
      </pc:docMkLst>
      <pc:sldChg chg="modSp mod">
        <pc:chgData name="승신 이" userId="f25567bdf232bb00" providerId="LiveId" clId="{6033220C-BD27-4B71-BCD9-82149ABF369E}" dt="2024-02-21T04:27:18.229" v="224"/>
        <pc:sldMkLst>
          <pc:docMk/>
          <pc:sldMk cId="1247252694" sldId="276"/>
        </pc:sldMkLst>
        <pc:spChg chg="mod">
          <ac:chgData name="승신 이" userId="f25567bdf232bb00" providerId="LiveId" clId="{6033220C-BD27-4B71-BCD9-82149ABF369E}" dt="2024-02-21T04:27:12.583" v="185" actId="20577"/>
          <ac:spMkLst>
            <pc:docMk/>
            <pc:sldMk cId="1247252694" sldId="276"/>
            <ac:spMk id="5" creationId="{00000000-0000-0000-0000-000000000000}"/>
          </ac:spMkLst>
        </pc:spChg>
        <pc:spChg chg="mod">
          <ac:chgData name="승신 이" userId="f25567bdf232bb00" providerId="LiveId" clId="{6033220C-BD27-4B71-BCD9-82149ABF369E}" dt="2024-02-21T04:27:18.229" v="224"/>
          <ac:spMkLst>
            <pc:docMk/>
            <pc:sldMk cId="1247252694" sldId="276"/>
            <ac:spMk id="6" creationId="{00000000-0000-0000-0000-000000000000}"/>
          </ac:spMkLst>
        </pc:spChg>
        <pc:spChg chg="mod">
          <ac:chgData name="승신 이" userId="f25567bdf232bb00" providerId="LiveId" clId="{6033220C-BD27-4B71-BCD9-82149ABF369E}" dt="2024-02-21T04:26:20.933" v="179" actId="20577"/>
          <ac:spMkLst>
            <pc:docMk/>
            <pc:sldMk cId="1247252694" sldId="276"/>
            <ac:spMk id="13" creationId="{22CBD8D5-75AA-4D12-A27D-EF5D9299BCB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CB6B5-8ED7-47ED-8334-744D4633B7D0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7D809-85A5-498B-927A-659D5F56BE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97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15915" y="3273533"/>
            <a:ext cx="869803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F4C8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5E57331A-8867-4B9D-ABA0-203B68454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015915" y="2540627"/>
            <a:ext cx="8698029" cy="6156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800" b="1">
                <a:solidFill>
                  <a:srgbClr val="0F4C8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4" y="240725"/>
            <a:ext cx="1285242" cy="1236658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11251933" y="0"/>
            <a:ext cx="940067" cy="84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04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5E57331A-8867-4B9D-ABA0-203B68454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 userDrawn="1"/>
        </p:nvSpPr>
        <p:spPr>
          <a:xfrm>
            <a:off x="838200" y="606584"/>
            <a:ext cx="9144000" cy="615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F4C8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rgbClr val="638CC7"/>
                </a:solidFill>
              </a:rPr>
              <a:t>마스터 제목 스타일 편집</a:t>
            </a: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9144000" cy="6156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800" b="1">
                <a:solidFill>
                  <a:srgbClr val="0F4C8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1396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9144000" cy="6156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800" b="1">
                <a:solidFill>
                  <a:srgbClr val="0F4C8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3842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7F404E-3C8F-48A6-AE8D-4AC7796E93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1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-1" y="0"/>
            <a:ext cx="2165685" cy="6858000"/>
          </a:xfrm>
          <a:prstGeom prst="rect">
            <a:avLst/>
          </a:prstGeom>
          <a:solidFill>
            <a:srgbClr val="0F4C81"/>
          </a:solidFill>
          <a:ln>
            <a:noFill/>
          </a:ln>
          <a:effectLst>
            <a:outerShdw blurRad="381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ko-KR" altLang="en-US" sz="1100">
              <a:solidFill>
                <a:srgbClr val="65656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218571" y="57309"/>
            <a:ext cx="1728539" cy="6156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Content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7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71638" y="0"/>
            <a:ext cx="11720362" cy="6858000"/>
          </a:xfrm>
          <a:prstGeom prst="rect">
            <a:avLst/>
          </a:prstGeom>
          <a:solidFill>
            <a:srgbClr val="0F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74019" y="217467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8800" b="1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6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" y="0"/>
            <a:ext cx="481263" cy="6858000"/>
          </a:xfrm>
          <a:prstGeom prst="rect">
            <a:avLst/>
          </a:prstGeom>
          <a:solidFill>
            <a:srgbClr val="0F4C81"/>
          </a:solidFill>
          <a:ln>
            <a:noFill/>
          </a:ln>
          <a:effectLst>
            <a:outerShdw blurRad="381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ko-KR" altLang="en-US" sz="1100">
              <a:solidFill>
                <a:srgbClr val="65656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-65374" y="6492875"/>
            <a:ext cx="612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5E57331A-8867-4B9D-ABA0-203B68454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232" y="35443"/>
            <a:ext cx="685268" cy="6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4" r:id="rId5"/>
    <p:sldLayoutId id="2147483655" r:id="rId6"/>
    <p:sldLayoutId id="2147483660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834688" y="3163814"/>
            <a:ext cx="8906211" cy="530371"/>
          </a:xfrm>
        </p:spPr>
        <p:txBody>
          <a:bodyPr/>
          <a:lstStyle/>
          <a:p>
            <a:pPr algn="l"/>
            <a:r>
              <a:rPr lang="ko-KR" altLang="en-US" sz="3000" b="1">
                <a:solidFill>
                  <a:schemeClr val="tx1"/>
                </a:solidFill>
              </a:rPr>
              <a:t>고장진단 시뮬레이션 설명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834690" y="2393185"/>
            <a:ext cx="8698029" cy="615632"/>
          </a:xfrm>
        </p:spPr>
        <p:txBody>
          <a:bodyPr>
            <a:normAutofit/>
          </a:bodyPr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11" name="Group 30">
            <a:extLst>
              <a:ext uri="{FF2B5EF4-FFF2-40B4-BE49-F238E27FC236}">
                <a16:creationId xmlns:a16="http://schemas.microsoft.com/office/drawing/2014/main" id="{C847F046-6D83-4942-9CA2-FC37F4840716}"/>
              </a:ext>
            </a:extLst>
          </p:cNvPr>
          <p:cNvGrpSpPr/>
          <p:nvPr/>
        </p:nvGrpSpPr>
        <p:grpSpPr>
          <a:xfrm>
            <a:off x="834689" y="4388924"/>
            <a:ext cx="6576763" cy="749280"/>
            <a:chOff x="6707124" y="1410006"/>
            <a:chExt cx="4277784" cy="749280"/>
          </a:xfrm>
          <a:noFill/>
        </p:grpSpPr>
        <p:grpSp>
          <p:nvGrpSpPr>
            <p:cNvPr id="12" name="Group 20">
              <a:extLst>
                <a:ext uri="{FF2B5EF4-FFF2-40B4-BE49-F238E27FC236}">
                  <a16:creationId xmlns:a16="http://schemas.microsoft.com/office/drawing/2014/main" id="{19D656C4-54BF-432E-8146-BA8DC38BF48E}"/>
                </a:ext>
              </a:extLst>
            </p:cNvPr>
            <p:cNvGrpSpPr/>
            <p:nvPr/>
          </p:nvGrpSpPr>
          <p:grpSpPr>
            <a:xfrm>
              <a:off x="6707124" y="1410006"/>
              <a:ext cx="4277784" cy="0"/>
              <a:chOff x="6707124" y="561442"/>
              <a:chExt cx="4277784" cy="0"/>
            </a:xfrm>
            <a:grpFill/>
          </p:grpSpPr>
          <p:cxnSp>
            <p:nvCxnSpPr>
              <p:cNvPr id="15" name="Straight Connector 21">
                <a:extLst>
                  <a:ext uri="{FF2B5EF4-FFF2-40B4-BE49-F238E27FC236}">
                    <a16:creationId xmlns:a16="http://schemas.microsoft.com/office/drawing/2014/main" id="{FDE8E2AA-9194-4AD1-80BD-6D7478BE5B3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277784" cy="0"/>
              </a:xfrm>
              <a:prstGeom prst="line">
                <a:avLst/>
              </a:prstGeom>
              <a:grpFill/>
              <a:ln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22">
                <a:extLst>
                  <a:ext uri="{FF2B5EF4-FFF2-40B4-BE49-F238E27FC236}">
                    <a16:creationId xmlns:a16="http://schemas.microsoft.com/office/drawing/2014/main" id="{C9BB5CE7-D5FD-41AA-82B3-209F9C9BD9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CBD8D5-75AA-4D12-A27D-EF5D9299BCB8}"/>
                </a:ext>
              </a:extLst>
            </p:cNvPr>
            <p:cNvSpPr txBox="1"/>
            <p:nvPr/>
          </p:nvSpPr>
          <p:spPr>
            <a:xfrm>
              <a:off x="6714179" y="1451400"/>
              <a:ext cx="1148173" cy="707886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r>
                <a:rPr lang="en-US" altLang="ko-KR" sz="2000" dirty="0" err="1">
                  <a:solidFill>
                    <a:srgbClr val="0F4C8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Taegyun</a:t>
              </a:r>
              <a:r>
                <a:rPr lang="en-US" altLang="ko-KR" sz="2000" dirty="0">
                  <a:solidFill>
                    <a:srgbClr val="0F4C8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Kim</a:t>
              </a:r>
            </a:p>
            <a:p>
              <a:r>
                <a:rPr lang="en-US" altLang="ko-KR" sz="2000" dirty="0">
                  <a:solidFill>
                    <a:srgbClr val="0F4C8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Feb. 03, 2024</a:t>
              </a:r>
              <a:endParaRPr lang="ko-KR" altLang="en-US" sz="2000" dirty="0">
                <a:solidFill>
                  <a:srgbClr val="0F4C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25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96" t="9594" r="64782" b="8503"/>
          <a:stretch/>
        </p:blipFill>
        <p:spPr>
          <a:xfrm rot="5400000">
            <a:off x="1675656" y="868939"/>
            <a:ext cx="1999931" cy="36002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39388" r="26875" b="8503"/>
          <a:stretch/>
        </p:blipFill>
        <p:spPr>
          <a:xfrm rot="5400000">
            <a:off x="5711333" y="646775"/>
            <a:ext cx="1977374" cy="40220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74472" t="38020" b="8503"/>
          <a:stretch/>
        </p:blipFill>
        <p:spPr>
          <a:xfrm rot="5400000">
            <a:off x="9446577" y="1091656"/>
            <a:ext cx="1996076" cy="313611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41158" y="4018547"/>
            <a:ext cx="6882063" cy="0"/>
          </a:xfrm>
          <a:prstGeom prst="line">
            <a:avLst/>
          </a:prstGeom>
          <a:ln w="57150">
            <a:solidFill>
              <a:srgbClr val="0F4C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299158" y="4018547"/>
            <a:ext cx="0" cy="2839453"/>
          </a:xfrm>
          <a:prstGeom prst="line">
            <a:avLst/>
          </a:prstGeom>
          <a:ln w="57150">
            <a:solidFill>
              <a:srgbClr val="0F4C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634538" y="959058"/>
                <a:ext cx="1378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(60°)</m:t>
                      </m:r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38" y="959058"/>
                <a:ext cx="1378134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4867" b="-16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902946" y="769194"/>
            <a:ext cx="9243685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Extended </a:t>
            </a:r>
            <a:r>
              <a:rPr lang="en-US" altLang="ko-KR" sz="1600" b="1" dirty="0" err="1"/>
              <a:t>Kalman</a:t>
            </a:r>
            <a:r>
              <a:rPr lang="en-US" altLang="ko-KR" sz="1600" b="1" dirty="0"/>
              <a:t> Filter(EKF) </a:t>
            </a:r>
            <a:r>
              <a:rPr lang="ko-KR" altLang="en-US" sz="1600" b="1" dirty="0"/>
              <a:t>기반 고장진단 기법</a:t>
            </a:r>
            <a:r>
              <a:rPr lang="en-US" altLang="ko-KR" sz="1400" b="1" dirty="0"/>
              <a:t> 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/>
              <a:t>State Transition Jacobian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/>
              <a:t>Measurement Jacobian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558" y="3929481"/>
            <a:ext cx="3174047" cy="29150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b="27710"/>
          <a:stretch/>
        </p:blipFill>
        <p:spPr>
          <a:xfrm>
            <a:off x="1071276" y="4355115"/>
            <a:ext cx="4558815" cy="2471678"/>
          </a:xfrm>
          <a:prstGeom prst="rect">
            <a:avLst/>
          </a:prstGeom>
        </p:spPr>
      </p:pic>
      <p:sp>
        <p:nvSpPr>
          <p:cNvPr id="17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/>
              <a:t>Research Progress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9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/>
              <a:t>Research Progress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2946" y="769194"/>
                <a:ext cx="9243685" cy="243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b="1" dirty="0"/>
                  <a:t>Extended </a:t>
                </a:r>
                <a:r>
                  <a:rPr lang="en-US" altLang="ko-KR" sz="1600" b="1" dirty="0" err="1"/>
                  <a:t>Kalman</a:t>
                </a:r>
                <a:r>
                  <a:rPr lang="en-US" altLang="ko-KR" sz="1600" b="1" dirty="0"/>
                  <a:t> Filter(EKF) </a:t>
                </a:r>
                <a:r>
                  <a:rPr lang="ko-KR" altLang="en-US" sz="1600" b="1" dirty="0"/>
                  <a:t>기반 고장진단 기법</a:t>
                </a:r>
                <a:endParaRPr lang="en-US" altLang="ko-KR" sz="7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시뮬레이션 가정 조건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- </a:t>
                </a:r>
                <a:r>
                  <a:rPr lang="en-US" altLang="ko-KR" sz="1400" b="1" dirty="0" err="1"/>
                  <a:t>Hexacopter</a:t>
                </a:r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제자리 비행 수행 가정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- </a:t>
                </a:r>
                <a:r>
                  <a:rPr lang="ko-KR" altLang="en-US" sz="1400" b="1" dirty="0"/>
                  <a:t>임의의 시간에 모터 </a:t>
                </a:r>
                <a:r>
                  <a:rPr lang="en-US" altLang="ko-KR" sz="1400" b="1" dirty="0"/>
                  <a:t>1</a:t>
                </a:r>
                <a:r>
                  <a:rPr lang="ko-KR" altLang="en-US" sz="1400" b="1" dirty="0"/>
                  <a:t>대에 대한 고장 상황 인가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-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bar>
                  </m:oMath>
                </a14:m>
                <a:r>
                  <a:rPr lang="en-US" altLang="ko-KR" sz="1400" b="1" dirty="0"/>
                  <a:t> initial state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 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ba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]′</m:t>
                    </m:r>
                  </m:oMath>
                </a14:m>
                <a:r>
                  <a:rPr lang="en-US" altLang="ko-KR" sz="1400" b="1" dirty="0"/>
                  <a:t> = [0 0 0 3360 3360 3360 3360 3360 3360 1 1 1 1 1 1]’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ko-KR" sz="1400" b="1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46" y="769194"/>
                <a:ext cx="9243685" cy="2431307"/>
              </a:xfrm>
              <a:prstGeom prst="rect">
                <a:avLst/>
              </a:prstGeom>
              <a:blipFill rotWithShape="0">
                <a:blip r:embed="rId4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88" y="3064653"/>
            <a:ext cx="5775158" cy="3610784"/>
          </a:xfrm>
          <a:prstGeom prst="rect">
            <a:avLst/>
          </a:prstGeom>
        </p:spPr>
      </p:pic>
      <p:pic>
        <p:nvPicPr>
          <p:cNvPr id="8" name="[SHANA]녹화_2021_01_27_21_57_13_8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1746" y="3064653"/>
            <a:ext cx="5401601" cy="35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3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/>
              <a:t>Research Progress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2946" y="769194"/>
                <a:ext cx="88025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b="1" dirty="0"/>
                  <a:t>확장 </a:t>
                </a:r>
                <a:r>
                  <a:rPr lang="ko-KR" altLang="en-US" sz="1600" b="1" dirty="0" err="1"/>
                  <a:t>칼만필터</a:t>
                </a:r>
                <a:r>
                  <a:rPr lang="ko-KR" altLang="en-US" sz="1600" b="1" dirty="0"/>
                  <a:t> 기반 고장 진단 기법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확장 </a:t>
                </a:r>
                <a:r>
                  <a:rPr lang="ko-KR" altLang="en-US" sz="1400" b="1" dirty="0" err="1"/>
                  <a:t>칼만필터</a:t>
                </a:r>
                <a:r>
                  <a:rPr lang="ko-KR" altLang="en-US" sz="1400" b="1" dirty="0"/>
                  <a:t> 기반 고장 진단 수행</a:t>
                </a: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모터 고장 상황 인가 </a:t>
                </a:r>
                <a:r>
                  <a:rPr lang="en-US" altLang="ko-KR" sz="1400" b="1" dirty="0"/>
                  <a:t>(3</a:t>
                </a:r>
                <a:r>
                  <a:rPr lang="ko-KR" altLang="en-US" sz="1400" b="1" dirty="0"/>
                  <a:t>번 모터</a:t>
                </a:r>
                <a:r>
                  <a:rPr lang="en-US" altLang="ko-KR" sz="1400" b="1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해당 고장 진단 값에 수렴</a:t>
                </a: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b="1" dirty="0">
                    <a:solidFill>
                      <a:srgbClr val="0070C0"/>
                    </a:solidFill>
                  </a:rPr>
                  <a:t>대칭 위치에 있는 모터가 </a:t>
                </a:r>
                <a:r>
                  <a:rPr lang="en-US" altLang="ko-KR" sz="1400" b="1" dirty="0">
                    <a:solidFill>
                      <a:srgbClr val="0070C0"/>
                    </a:solidFill>
                  </a:rPr>
                  <a:t>0</a:t>
                </a:r>
                <a:r>
                  <a:rPr lang="en-US" altLang="ko-KR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≤1 </a:t>
                </a:r>
                <a:r>
                  <a:rPr lang="ko-KR" altLang="en-US" sz="1400" b="1" dirty="0">
                    <a:solidFill>
                      <a:srgbClr val="0070C0"/>
                    </a:solidFill>
                  </a:rPr>
                  <a:t>범위 외에서 수렴 </a:t>
                </a:r>
                <a:r>
                  <a:rPr lang="en-US" altLang="ko-KR" sz="1400" b="1" dirty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1400" b="1" dirty="0">
                    <a:solidFill>
                      <a:srgbClr val="0070C0"/>
                    </a:solidFill>
                  </a:rPr>
                  <a:t>개선 필요</a:t>
                </a:r>
                <a:r>
                  <a:rPr lang="en-US" altLang="ko-KR" sz="1400" b="1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46" y="769194"/>
                <a:ext cx="8802527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277" b="-6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2600587" y="6523266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</a:t>
            </a:r>
            <a:r>
              <a:rPr lang="ko-KR" altLang="en-US" sz="1200" b="1" dirty="0"/>
              <a:t>번 모터 고장 시 고장 진단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6834" y="6581001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</a:t>
            </a:r>
            <a:r>
              <a:rPr lang="ko-KR" altLang="en-US" sz="1200" b="1" dirty="0"/>
              <a:t>번 모터 고장 시 모터 </a:t>
            </a:r>
            <a:r>
              <a:rPr lang="en-US" altLang="ko-KR" sz="1200" b="1" dirty="0"/>
              <a:t>RPM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2445" b="3709"/>
          <a:stretch/>
        </p:blipFill>
        <p:spPr>
          <a:xfrm>
            <a:off x="1418846" y="2523520"/>
            <a:ext cx="4388396" cy="39775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8476" b="2636"/>
          <a:stretch/>
        </p:blipFill>
        <p:spPr>
          <a:xfrm>
            <a:off x="6356370" y="2512421"/>
            <a:ext cx="5180418" cy="39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/>
              <a:t>Research Progress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2946" y="769194"/>
                <a:ext cx="8802527" cy="2077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b="1" dirty="0"/>
                  <a:t>잔차 생성 기법 기반 고장 감지 기법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현재 </a:t>
                </a:r>
                <a:r>
                  <a:rPr lang="en-US" altLang="ko-KR" sz="1400" b="1" dirty="0"/>
                  <a:t>EKF</a:t>
                </a:r>
                <a:r>
                  <a:rPr lang="ko-KR" altLang="en-US" sz="1400" b="1" dirty="0"/>
                  <a:t>를 통해 얻은 </a:t>
                </a:r>
                <a:r>
                  <a:rPr lang="ko-KR" altLang="en-US" sz="1400" b="1" dirty="0" err="1"/>
                  <a:t>예측값과</a:t>
                </a:r>
                <a:r>
                  <a:rPr lang="ko-KR" altLang="en-US" sz="1400" b="1" dirty="0"/>
                  <a:t> 측정값과의 비교를 통해 고장 감지 모듈 구축</a:t>
                </a: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측정값과 </a:t>
                </a:r>
                <a:r>
                  <a:rPr lang="ko-KR" altLang="en-US" sz="1400" b="1" dirty="0" err="1"/>
                  <a:t>예측값</a:t>
                </a:r>
                <a:r>
                  <a:rPr lang="ko-KR" altLang="en-US" sz="1400" b="1" dirty="0"/>
                  <a:t> 간의 차를 획득 </a:t>
                </a:r>
                <a:r>
                  <a:rPr lang="en-US" altLang="ko-KR" sz="1400" b="1" dirty="0"/>
                  <a:t>(</a:t>
                </a:r>
                <a:r>
                  <a:rPr lang="ko-KR" altLang="en-US" sz="1400" b="1" dirty="0" err="1"/>
                  <a:t>잔차</a:t>
                </a:r>
                <a:r>
                  <a:rPr lang="ko-KR" altLang="en-US" sz="1400" b="1" dirty="0"/>
                  <a:t> </a:t>
                </a:r>
                <a:r>
                  <a:rPr lang="en-US" altLang="ko-KR" sz="1400" b="1" dirty="0"/>
                  <a:t>: residual)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400" b="1" dirty="0" err="1"/>
                  <a:t>Hexacopter</a:t>
                </a:r>
                <a:r>
                  <a:rPr lang="ko-KR" altLang="en-US" sz="1400" b="1" dirty="0"/>
                  <a:t>의 </a:t>
                </a:r>
                <a:r>
                  <a:rPr lang="ko-KR" altLang="en-US" sz="1400" b="1" dirty="0">
                    <a:solidFill>
                      <a:srgbClr val="FF0000"/>
                    </a:solidFill>
                  </a:rPr>
                  <a:t>마주보는 모터 간의 대칭성을 활용</a:t>
                </a:r>
                <a:r>
                  <a:rPr lang="en-US" altLang="ko-KR" sz="1400" b="1" dirty="0"/>
                  <a:t>, 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p,q,r,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altLang="ko-KR" sz="14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의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잔차를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 이용하여</a:t>
                </a:r>
                <a:br>
                  <a:rPr lang="en-US" altLang="ko-KR" sz="1400" b="1" dirty="0"/>
                </a:br>
                <a:r>
                  <a:rPr lang="ko-KR" altLang="en-US" sz="1400" b="1" dirty="0"/>
                  <a:t>고장 감지 모듈 구축</a:t>
                </a: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400" b="1" dirty="0"/>
                  <a:t>Residual Formula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46" y="769194"/>
                <a:ext cx="8802527" cy="2077492"/>
              </a:xfrm>
              <a:prstGeom prst="rect">
                <a:avLst/>
              </a:prstGeom>
              <a:blipFill rotWithShape="0">
                <a:blip r:embed="rId2"/>
                <a:stretch>
                  <a:fillRect l="-277" b="-2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734" y="672941"/>
            <a:ext cx="3281519" cy="2127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내용 개체 틀 6"/>
              <p:cNvGraphicFramePr>
                <a:graphicFrameLocks noGrp="1"/>
              </p:cNvGraphicFramePr>
              <p:nvPr>
                <p:ph sz="quarter" idx="4294967295"/>
                <p:extLst>
                  <p:ext uri="{D42A27DB-BD31-4B8C-83A1-F6EECF244321}">
                    <p14:modId xmlns:p14="http://schemas.microsoft.com/office/powerpoint/2010/main" val="2751603452"/>
                  </p:ext>
                </p:extLst>
              </p:nvPr>
            </p:nvGraphicFramePr>
            <p:xfrm>
              <a:off x="1124991" y="3538552"/>
              <a:ext cx="7238925" cy="264433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632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939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939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939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939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Motor Failure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8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8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Motor</a:t>
                          </a:r>
                          <a:r>
                            <a:rPr lang="en-US" altLang="ko-KR" sz="1800" baseline="0" dirty="0"/>
                            <a:t> 1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+</a:t>
                          </a:r>
                          <a:endParaRPr lang="ko-KR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Motor 2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+</a:t>
                          </a:r>
                          <a:endParaRPr lang="ko-KR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Motor 3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</a:t>
                          </a:r>
                          <a:endParaRPr lang="ko-KR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Motor</a:t>
                          </a:r>
                          <a:r>
                            <a:rPr lang="en-US" altLang="ko-KR" sz="1800" baseline="0" dirty="0"/>
                            <a:t> 4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Motor 5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Motor 6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내용 개체 틀 6"/>
              <p:cNvGraphicFramePr>
                <a:graphicFrameLocks noGrp="1"/>
              </p:cNvGraphicFramePr>
              <p:nvPr>
                <p:ph sz="quarter" idx="4294967295"/>
                <p:extLst>
                  <p:ext uri="{D42A27DB-BD31-4B8C-83A1-F6EECF244321}">
                    <p14:modId xmlns:p14="http://schemas.microsoft.com/office/powerpoint/2010/main" val="2751603452"/>
                  </p:ext>
                </p:extLst>
              </p:nvPr>
            </p:nvGraphicFramePr>
            <p:xfrm>
              <a:off x="1124991" y="3538552"/>
              <a:ext cx="7238925" cy="264433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63281"/>
                    <a:gridCol w="1393911"/>
                    <a:gridCol w="1393911"/>
                    <a:gridCol w="1393911"/>
                    <a:gridCol w="1393911"/>
                  </a:tblGrid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Motor Failure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3026" marR="103026" marT="51513" marB="51513">
                        <a:blipFill rotWithShape="0">
                          <a:blip r:embed="rId4"/>
                          <a:stretch>
                            <a:fillRect l="-119651" t="-6452" r="-301747" b="-6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3026" marR="103026" marT="51513" marB="51513">
                        <a:blipFill rotWithShape="0">
                          <a:blip r:embed="rId4"/>
                          <a:stretch>
                            <a:fillRect l="-219651" t="-6452" r="-201747" b="-6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3026" marR="103026" marT="51513" marB="51513">
                        <a:blipFill rotWithShape="0">
                          <a:blip r:embed="rId4"/>
                          <a:stretch>
                            <a:fillRect l="-319651" t="-6452" r="-101747" b="-6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3026" marR="103026" marT="51513" marB="51513">
                        <a:blipFill rotWithShape="0">
                          <a:blip r:embed="rId4"/>
                          <a:stretch>
                            <a:fillRect l="-419651" t="-6452" r="-1747" b="-624194"/>
                          </a:stretch>
                        </a:blipFill>
                      </a:tcPr>
                    </a:tc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Motor</a:t>
                          </a:r>
                          <a:r>
                            <a:rPr lang="en-US" altLang="ko-KR" sz="1800" baseline="0" dirty="0" smtClean="0"/>
                            <a:t> 1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+</a:t>
                          </a:r>
                          <a:endParaRPr lang="ko-KR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Motor 2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+</a:t>
                          </a:r>
                          <a:endParaRPr lang="ko-KR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Motor 3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0</a:t>
                          </a:r>
                          <a:endParaRPr lang="ko-KR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Motor</a:t>
                          </a:r>
                          <a:r>
                            <a:rPr lang="en-US" altLang="ko-KR" sz="1800" baseline="0" dirty="0" smtClean="0"/>
                            <a:t> 4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Motor 5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</a:tr>
                  <a:tr h="3777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Motor 6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+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0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</a:t>
                          </a:r>
                          <a:endParaRPr lang="ko-KR" altLang="en-US" sz="1800" dirty="0"/>
                        </a:p>
                      </a:txBody>
                      <a:tcPr marL="103026" marR="103026" marT="51513" marB="51513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51878" y="2752757"/>
                <a:ext cx="2682081" cy="564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878" y="2752757"/>
                <a:ext cx="2682081" cy="564514"/>
              </a:xfrm>
              <a:prstGeom prst="rect">
                <a:avLst/>
              </a:prstGeom>
              <a:blipFill rotWithShape="0">
                <a:blip r:embed="rId5"/>
                <a:stretch>
                  <a:fillRect l="-2273" t="-11957" r="-10909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592535" y="6250278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- Residual </a:t>
            </a:r>
            <a:r>
              <a:rPr lang="ko-KR" altLang="en-US" sz="1400" b="1" dirty="0"/>
              <a:t>기반 </a:t>
            </a:r>
            <a:r>
              <a:rPr lang="en-US" altLang="ko-KR" sz="1400" b="1" dirty="0"/>
              <a:t>FDI </a:t>
            </a:r>
            <a:r>
              <a:rPr lang="ko-KR" altLang="en-US" sz="1400" b="1" dirty="0"/>
              <a:t>모듈 </a:t>
            </a:r>
            <a:r>
              <a:rPr lang="en-US" altLang="ko-KR" sz="1400" b="1" dirty="0"/>
              <a:t>-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8986864" y="2993146"/>
                <a:ext cx="2601952" cy="47578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𝑹</m:t>
                        </m:r>
                      </m:e>
                      <m:sub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𝒊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=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𝟐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𝟑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𝟒</m:t>
                        </m:r>
                      </m:e>
                    </m:d>
                    <m:r>
                      <a:rPr lang="en-US" altLang="ko-KR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</m:oMath>
                </a14:m>
                <a:r>
                  <a:rPr lang="ko-KR" altLang="en-US" sz="13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계산</a:t>
                </a: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64" y="2993146"/>
                <a:ext cx="2601952" cy="4757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다이아몬드 22"/>
          <p:cNvSpPr/>
          <p:nvPr/>
        </p:nvSpPr>
        <p:spPr>
          <a:xfrm>
            <a:off x="8986863" y="3833206"/>
            <a:ext cx="2601954" cy="83262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/>
          <p:cNvCxnSpPr>
            <a:stCxn id="22" idx="2"/>
            <a:endCxn id="23" idx="0"/>
          </p:cNvCxnSpPr>
          <p:nvPr/>
        </p:nvCxnSpPr>
        <p:spPr>
          <a:xfrm>
            <a:off x="10287840" y="3468931"/>
            <a:ext cx="0" cy="3642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/>
          <p:cNvSpPr/>
          <p:nvPr/>
        </p:nvSpPr>
        <p:spPr>
          <a:xfrm>
            <a:off x="8986863" y="5055608"/>
            <a:ext cx="2601954" cy="83262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/>
          <p:cNvCxnSpPr>
            <a:stCxn id="23" idx="2"/>
            <a:endCxn id="25" idx="0"/>
          </p:cNvCxnSpPr>
          <p:nvPr/>
        </p:nvCxnSpPr>
        <p:spPr>
          <a:xfrm>
            <a:off x="10287840" y="4665830"/>
            <a:ext cx="0" cy="3897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986864" y="6118674"/>
            <a:ext cx="2601952" cy="475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Step 3 : </a:t>
            </a:r>
            <a:r>
              <a:rPr lang="ko-KR" altLang="en-US" sz="1300" b="1">
                <a:solidFill>
                  <a:schemeClr val="tx1"/>
                </a:solidFill>
                <a:latin typeface="+mj-ea"/>
                <a:ea typeface="+mj-ea"/>
              </a:rPr>
              <a:t>고장 감지 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결과 도출</a:t>
            </a:r>
          </a:p>
        </p:txBody>
      </p:sp>
      <p:cxnSp>
        <p:nvCxnSpPr>
          <p:cNvPr id="30" name="직선 화살표 연결선 29"/>
          <p:cNvCxnSpPr>
            <a:endCxn id="28" idx="0"/>
          </p:cNvCxnSpPr>
          <p:nvPr/>
        </p:nvCxnSpPr>
        <p:spPr>
          <a:xfrm>
            <a:off x="10287840" y="5842009"/>
            <a:ext cx="0" cy="2766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1"/>
            <a:endCxn id="22" idx="1"/>
          </p:cNvCxnSpPr>
          <p:nvPr/>
        </p:nvCxnSpPr>
        <p:spPr>
          <a:xfrm rot="10800000">
            <a:off x="8986864" y="3231039"/>
            <a:ext cx="12700" cy="3125528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3" idx="3"/>
            <a:endCxn id="22" idx="3"/>
          </p:cNvCxnSpPr>
          <p:nvPr/>
        </p:nvCxnSpPr>
        <p:spPr>
          <a:xfrm flipH="1" flipV="1">
            <a:off x="11588816" y="3231039"/>
            <a:ext cx="1" cy="1018479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5" idx="3"/>
            <a:endCxn id="28" idx="3"/>
          </p:cNvCxnSpPr>
          <p:nvPr/>
        </p:nvCxnSpPr>
        <p:spPr>
          <a:xfrm flipH="1">
            <a:off x="11588816" y="5471920"/>
            <a:ext cx="1" cy="884647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302515" y="4108225"/>
            <a:ext cx="1996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/>
              <a:t>Step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1 : Residual threshold</a:t>
            </a:r>
            <a:r>
              <a:rPr lang="ko-KR" altLang="en-US" sz="1000" b="1" dirty="0"/>
              <a:t> 값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비교 수행</a:t>
            </a:r>
            <a:endParaRPr lang="en-US" altLang="ko-KR" sz="1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9341789" y="5348698"/>
            <a:ext cx="1917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/>
              <a:t>Step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 : residual </a:t>
            </a:r>
            <a:r>
              <a:rPr lang="ko-KR" altLang="en-US" sz="1000" b="1" dirty="0"/>
              <a:t>부호 판별 및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결과 종합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960744" y="2763273"/>
                <a:ext cx="268408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=0.03,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0.07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0.015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.001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744" y="2763273"/>
                <a:ext cx="2684080" cy="553998"/>
              </a:xfrm>
              <a:prstGeom prst="rect">
                <a:avLst/>
              </a:prstGeom>
              <a:blipFill rotWithShape="0">
                <a:blip r:embed="rId7"/>
                <a:stretch>
                  <a:fillRect b="-25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10287839" y="4699861"/>
                <a:ext cx="7322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839" y="4699861"/>
                <a:ext cx="732252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11116278" y="3606397"/>
                <a:ext cx="7322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278" y="3606397"/>
                <a:ext cx="732252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4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673" y="407477"/>
            <a:ext cx="3188773" cy="143484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/>
              <a:t>Research Progress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2946" y="769194"/>
            <a:ext cx="88025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/>
              <a:t>잔차</a:t>
            </a:r>
            <a:r>
              <a:rPr lang="ko-KR" altLang="en-US" sz="1600" b="1" dirty="0"/>
              <a:t> 생성 기법 기반 고장 감지 기법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고장 진단 시 해당 모터 번호가 출력되도록 구성</a:t>
            </a: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/>
              <a:t>3</a:t>
            </a:r>
            <a:r>
              <a:rPr lang="ko-KR" altLang="en-US" sz="1400" b="1" dirty="0"/>
              <a:t>초에 고장 상황 인가 </a:t>
            </a:r>
            <a:r>
              <a:rPr lang="en-US" altLang="ko-KR" sz="1400" b="1" dirty="0"/>
              <a:t>(motor 1 ~ 6), 0.1</a:t>
            </a:r>
            <a:r>
              <a:rPr lang="ko-KR" altLang="en-US" sz="1400" b="1" dirty="0"/>
              <a:t>초 이내 고장 감지 가능</a:t>
            </a:r>
            <a:endParaRPr lang="en-US" altLang="ko-KR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74348" y="4071917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ko-KR" altLang="en-US" sz="1200" b="1" dirty="0"/>
              <a:t>번 모터 고장 발생 감지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2876" y="4095980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</a:t>
            </a:r>
            <a:r>
              <a:rPr lang="ko-KR" altLang="en-US" sz="1200" b="1" dirty="0"/>
              <a:t>번 모터 고장 발생 감지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972476" y="1849224"/>
            <a:ext cx="3193016" cy="2157492"/>
            <a:chOff x="1129443" y="2675931"/>
            <a:chExt cx="2666629" cy="180181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7327" y="2675931"/>
              <a:ext cx="2568745" cy="1801817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1129443" y="3893905"/>
              <a:ext cx="218223" cy="2189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249140" y="4071917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</a:t>
            </a:r>
            <a:r>
              <a:rPr lang="ko-KR" altLang="en-US" sz="1200" b="1" dirty="0"/>
              <a:t>번 모터 고장 발생 감지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74348" y="6532539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4</a:t>
            </a:r>
            <a:r>
              <a:rPr lang="ko-KR" altLang="en-US" sz="1200" b="1" dirty="0"/>
              <a:t>번 모터 고장 발생 감지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266222" y="1873287"/>
            <a:ext cx="3182580" cy="2157052"/>
            <a:chOff x="4031786" y="2675931"/>
            <a:chExt cx="2657913" cy="180144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9670" y="2675931"/>
              <a:ext cx="2600029" cy="1801449"/>
            </a:xfrm>
            <a:prstGeom prst="rect">
              <a:avLst/>
            </a:prstGeom>
          </p:spPr>
        </p:pic>
        <p:sp>
          <p:nvSpPr>
            <p:cNvPr id="28" name="타원 27"/>
            <p:cNvSpPr/>
            <p:nvPr/>
          </p:nvSpPr>
          <p:spPr>
            <a:xfrm>
              <a:off x="4031786" y="3556652"/>
              <a:ext cx="218223" cy="2189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62876" y="6573321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5</a:t>
            </a:r>
            <a:r>
              <a:rPr lang="ko-KR" altLang="en-US" sz="1200" b="1" dirty="0"/>
              <a:t>번 모터 고장 발생 감지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49140" y="6549258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6</a:t>
            </a:r>
            <a:r>
              <a:rPr lang="ko-KR" altLang="en-US" sz="1200" b="1" dirty="0"/>
              <a:t>번 모터 고장 발생 감지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511216" y="1849224"/>
            <a:ext cx="3265120" cy="2224170"/>
            <a:chOff x="6969743" y="2675931"/>
            <a:chExt cx="2726846" cy="185750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0249" y="2675931"/>
              <a:ext cx="2666340" cy="1857503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6969743" y="3309932"/>
              <a:ext cx="218223" cy="2189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541451" y="4390779"/>
            <a:ext cx="3204651" cy="2146251"/>
            <a:chOff x="6990868" y="4732284"/>
            <a:chExt cx="2676346" cy="1792429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9625" y="4732284"/>
              <a:ext cx="2607589" cy="1792429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6990868" y="4821648"/>
              <a:ext cx="218223" cy="2189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73314" y="4348916"/>
            <a:ext cx="3191340" cy="2183623"/>
            <a:chOff x="1143074" y="4708899"/>
            <a:chExt cx="2665229" cy="182364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5096" y="4708899"/>
              <a:ext cx="2593207" cy="1823640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143074" y="5111879"/>
              <a:ext cx="218223" cy="2189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251678" y="4390779"/>
            <a:ext cx="3211669" cy="2177073"/>
            <a:chOff x="4007492" y="4725619"/>
            <a:chExt cx="2682207" cy="181817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9670" y="4725619"/>
              <a:ext cx="2600029" cy="1818170"/>
            </a:xfrm>
            <a:prstGeom prst="rect">
              <a:avLst/>
            </a:prstGeom>
          </p:spPr>
        </p:pic>
        <p:sp>
          <p:nvSpPr>
            <p:cNvPr id="29" name="타원 28"/>
            <p:cNvSpPr/>
            <p:nvPr/>
          </p:nvSpPr>
          <p:spPr>
            <a:xfrm>
              <a:off x="4007492" y="4861464"/>
              <a:ext cx="218223" cy="2189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628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174706" y="3193417"/>
            <a:ext cx="6789152" cy="2112202"/>
          </a:xfrm>
          <a:prstGeom prst="roundRect">
            <a:avLst>
              <a:gd name="adj" fmla="val 8822"/>
            </a:avLst>
          </a:prstGeom>
          <a:solidFill>
            <a:schemeClr val="bg1"/>
          </a:solidFill>
          <a:ln w="38100">
            <a:solidFill>
              <a:srgbClr val="0F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/>
              <a:t>Research Progress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2946" y="769194"/>
                <a:ext cx="88025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b="1" dirty="0"/>
                  <a:t>고장감지</a:t>
                </a:r>
                <a:r>
                  <a:rPr lang="en-US" altLang="ko-KR" sz="1600" b="1" dirty="0"/>
                  <a:t> </a:t>
                </a:r>
                <a:r>
                  <a:rPr lang="ko-KR" altLang="en-US" sz="1600" b="1" dirty="0"/>
                  <a:t>결과 </a:t>
                </a:r>
                <a:r>
                  <a:rPr lang="en-US" altLang="ko-KR" sz="1600" b="1" dirty="0"/>
                  <a:t>+ </a:t>
                </a:r>
                <a:r>
                  <a:rPr lang="ko-KR" altLang="en-US" sz="1600" b="1" dirty="0"/>
                  <a:t>고장진단 수행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현재 </a:t>
                </a:r>
                <a:r>
                  <a:rPr lang="en-US" altLang="ko-KR" sz="1400" b="1" dirty="0"/>
                  <a:t>EKF</a:t>
                </a:r>
                <a:r>
                  <a:rPr lang="ko-KR" altLang="en-US" sz="1400" b="1" dirty="0"/>
                  <a:t>를 통해 얻은 </a:t>
                </a:r>
                <a:r>
                  <a:rPr lang="ko-KR" altLang="en-US" sz="1400" b="1" dirty="0" err="1"/>
                  <a:t>예측값과</a:t>
                </a:r>
                <a:r>
                  <a:rPr lang="ko-KR" altLang="en-US" sz="1400" b="1" dirty="0"/>
                  <a:t> 측정값과의 비교를 통해 고장 감지 모듈 구축</a:t>
                </a: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고장 감지 결과로 각 모터의 </a:t>
                </a:r>
                <a:r>
                  <a:rPr lang="en-US" altLang="ko-KR" sz="1400" b="1" dirty="0"/>
                  <a:t>health condition </a:t>
                </a:r>
                <a:r>
                  <a:rPr lang="ko-KR" altLang="en-US" sz="1400" b="1" dirty="0"/>
                  <a:t>획득 </a:t>
                </a: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400" b="1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그 결과를 모터 </a:t>
                </a:r>
                <a:r>
                  <a:rPr lang="en-US" altLang="ko-KR" sz="1400" b="1" dirty="0"/>
                  <a:t>health condition estimation </a:t>
                </a:r>
                <a:r>
                  <a:rPr lang="ko-KR" altLang="en-US" sz="1400" b="1" dirty="0"/>
                  <a:t>에 반영</a:t>
                </a: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ko-KR" sz="1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46" y="769194"/>
                <a:ext cx="8802527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8986864" y="2993146"/>
                <a:ext cx="2601952" cy="47578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𝑹</m:t>
                        </m:r>
                      </m:e>
                      <m:sub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𝒊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=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𝟐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𝟑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𝟒</m:t>
                        </m:r>
                      </m:e>
                    </m:d>
                    <m:r>
                      <a:rPr lang="en-US" altLang="ko-KR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</m:oMath>
                </a14:m>
                <a:r>
                  <a:rPr lang="ko-KR" altLang="en-US" sz="13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계산</a:t>
                </a: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64" y="2993146"/>
                <a:ext cx="2601952" cy="4757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다이아몬드 22"/>
          <p:cNvSpPr/>
          <p:nvPr/>
        </p:nvSpPr>
        <p:spPr>
          <a:xfrm>
            <a:off x="8986863" y="3833206"/>
            <a:ext cx="2601954" cy="83262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/>
          <p:cNvCxnSpPr>
            <a:stCxn id="22" idx="2"/>
            <a:endCxn id="23" idx="0"/>
          </p:cNvCxnSpPr>
          <p:nvPr/>
        </p:nvCxnSpPr>
        <p:spPr>
          <a:xfrm>
            <a:off x="10287840" y="3468931"/>
            <a:ext cx="0" cy="3642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/>
          <p:cNvSpPr/>
          <p:nvPr/>
        </p:nvSpPr>
        <p:spPr>
          <a:xfrm>
            <a:off x="8986863" y="5055608"/>
            <a:ext cx="2601954" cy="83262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/>
          <p:cNvCxnSpPr>
            <a:stCxn id="23" idx="2"/>
            <a:endCxn id="25" idx="0"/>
          </p:cNvCxnSpPr>
          <p:nvPr/>
        </p:nvCxnSpPr>
        <p:spPr>
          <a:xfrm>
            <a:off x="10287840" y="4665830"/>
            <a:ext cx="0" cy="3897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986864" y="6118674"/>
            <a:ext cx="2601952" cy="475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Step 3 : </a:t>
            </a:r>
            <a:r>
              <a:rPr lang="ko-KR" altLang="en-US" sz="1300" b="1">
                <a:solidFill>
                  <a:schemeClr val="tx1"/>
                </a:solidFill>
                <a:latin typeface="+mj-ea"/>
                <a:ea typeface="+mj-ea"/>
              </a:rPr>
              <a:t>고장 감지 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결과 도출</a:t>
            </a:r>
          </a:p>
        </p:txBody>
      </p:sp>
      <p:cxnSp>
        <p:nvCxnSpPr>
          <p:cNvPr id="30" name="직선 화살표 연결선 29"/>
          <p:cNvCxnSpPr>
            <a:endCxn id="28" idx="0"/>
          </p:cNvCxnSpPr>
          <p:nvPr/>
        </p:nvCxnSpPr>
        <p:spPr>
          <a:xfrm>
            <a:off x="10287840" y="5842009"/>
            <a:ext cx="0" cy="2766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1"/>
            <a:endCxn id="22" idx="1"/>
          </p:cNvCxnSpPr>
          <p:nvPr/>
        </p:nvCxnSpPr>
        <p:spPr>
          <a:xfrm rot="10800000">
            <a:off x="8986864" y="3231039"/>
            <a:ext cx="12700" cy="3125528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3" idx="3"/>
            <a:endCxn id="22" idx="3"/>
          </p:cNvCxnSpPr>
          <p:nvPr/>
        </p:nvCxnSpPr>
        <p:spPr>
          <a:xfrm flipH="1" flipV="1">
            <a:off x="11588816" y="3231039"/>
            <a:ext cx="1" cy="1018479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5" idx="3"/>
            <a:endCxn id="28" idx="3"/>
          </p:cNvCxnSpPr>
          <p:nvPr/>
        </p:nvCxnSpPr>
        <p:spPr>
          <a:xfrm flipH="1">
            <a:off x="11588816" y="5471920"/>
            <a:ext cx="1" cy="884647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302515" y="4108225"/>
            <a:ext cx="1996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/>
              <a:t>Step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1 : Residual threshold</a:t>
            </a:r>
            <a:r>
              <a:rPr lang="ko-KR" altLang="en-US" sz="1000" b="1" dirty="0"/>
              <a:t> 값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비교 수행</a:t>
            </a:r>
            <a:endParaRPr lang="en-US" altLang="ko-KR" sz="1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9341789" y="5348698"/>
            <a:ext cx="1917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/>
              <a:t>Step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 : residual </a:t>
            </a:r>
            <a:r>
              <a:rPr lang="ko-KR" altLang="en-US" sz="1000" b="1" dirty="0"/>
              <a:t>부호 판별 및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결과 종합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10287839" y="4699861"/>
                <a:ext cx="7322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839" y="4699861"/>
                <a:ext cx="732252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11116278" y="3606397"/>
                <a:ext cx="7322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278" y="3606397"/>
                <a:ext cx="732252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217570" y="3317007"/>
                <a:ext cx="6801852" cy="1979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𝑑𝑐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ko-K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ko-K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ko-K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ko-K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570" y="3317007"/>
                <a:ext cx="6801852" cy="197932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꺾인 연결선 7"/>
          <p:cNvCxnSpPr>
            <a:stCxn id="28" idx="1"/>
            <a:endCxn id="38" idx="3"/>
          </p:cNvCxnSpPr>
          <p:nvPr/>
        </p:nvCxnSpPr>
        <p:spPr>
          <a:xfrm rot="10800000">
            <a:off x="8019422" y="4306669"/>
            <a:ext cx="967442" cy="2049898"/>
          </a:xfrm>
          <a:prstGeom prst="bentConnector3">
            <a:avLst>
              <a:gd name="adj1" fmla="val 2194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1"/>
          <a:srcRect l="20589" t="20208" r="30070" b="10209"/>
          <a:stretch/>
        </p:blipFill>
        <p:spPr>
          <a:xfrm>
            <a:off x="8041462" y="45122"/>
            <a:ext cx="3328021" cy="28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0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/>
              <a:t>Research Progress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2946" y="769194"/>
            <a:ext cx="737380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확장 </a:t>
            </a:r>
            <a:r>
              <a:rPr lang="ko-KR" altLang="en-US" sz="1600" b="1" dirty="0" err="1"/>
              <a:t>칼만필터</a:t>
            </a:r>
            <a:r>
              <a:rPr lang="ko-KR" altLang="en-US" sz="1600" b="1" dirty="0"/>
              <a:t> 기반 고장 진단 기법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확장 </a:t>
            </a:r>
            <a:r>
              <a:rPr lang="ko-KR" altLang="en-US" sz="1400" b="1" dirty="0" err="1"/>
              <a:t>칼만필터</a:t>
            </a:r>
            <a:r>
              <a:rPr lang="ko-KR" altLang="en-US" sz="1400" b="1" dirty="0"/>
              <a:t> 기반 고장 진단 수행</a:t>
            </a: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모터 고장 상황 인가 </a:t>
            </a:r>
            <a:r>
              <a:rPr lang="en-US" altLang="ko-KR" sz="1400" b="1" dirty="0"/>
              <a:t>(3</a:t>
            </a:r>
            <a:r>
              <a:rPr lang="ko-KR" altLang="en-US" sz="1400" b="1" dirty="0"/>
              <a:t>번 모터</a:t>
            </a:r>
            <a:r>
              <a:rPr lang="en-US" altLang="ko-KR" sz="1400" b="1" dirty="0"/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해당 고장 진단 값에 수렴하는 경향이 보임</a:t>
            </a: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오실레이션이</a:t>
            </a:r>
            <a:r>
              <a:rPr lang="ko-KR" altLang="en-US" sz="1400" b="1" dirty="0"/>
              <a:t> 생기는 이유는 </a:t>
            </a:r>
            <a:r>
              <a:rPr lang="en-US" altLang="ko-KR" sz="1400" b="1" dirty="0"/>
              <a:t>6</a:t>
            </a:r>
            <a:r>
              <a:rPr lang="ko-KR" altLang="en-US" sz="1400" b="1" dirty="0"/>
              <a:t>초 이후에 이미 추락해서 정확한 계산이 이루어지지 않기 때문으로 판단됨</a:t>
            </a:r>
            <a:endParaRPr lang="en-US" altLang="ko-KR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75385" y="6215876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</a:t>
            </a:r>
            <a:r>
              <a:rPr lang="ko-KR" altLang="en-US" sz="1200" b="1" dirty="0"/>
              <a:t>번 모터 고장 시 고장 진단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771"/>
          <a:stretch/>
        </p:blipFill>
        <p:spPr>
          <a:xfrm>
            <a:off x="546633" y="3143198"/>
            <a:ext cx="3682418" cy="2906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59849" y="6199186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</a:t>
            </a:r>
            <a:r>
              <a:rPr lang="ko-KR" altLang="en-US" sz="1200" b="1" dirty="0"/>
              <a:t>번 모터 고장 시 모터 </a:t>
            </a:r>
            <a:r>
              <a:rPr lang="en-US" altLang="ko-KR" sz="1200" b="1" dirty="0"/>
              <a:t>RPM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521"/>
          <a:stretch/>
        </p:blipFill>
        <p:spPr>
          <a:xfrm>
            <a:off x="4501521" y="3143198"/>
            <a:ext cx="3775234" cy="29997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763" y="319436"/>
            <a:ext cx="3648075" cy="2204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6215" y="2569687"/>
            <a:ext cx="1564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p, q, r, </a:t>
            </a:r>
            <a:r>
              <a:rPr lang="en-US" altLang="ko-KR" sz="1200" b="1" dirty="0" err="1"/>
              <a:t>a_z</a:t>
            </a:r>
            <a:r>
              <a:rPr lang="en-US" altLang="ko-KR" sz="1200" b="1" dirty="0"/>
              <a:t> residual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8394"/>
          <a:stretch/>
        </p:blipFill>
        <p:spPr>
          <a:xfrm>
            <a:off x="8549226" y="3143198"/>
            <a:ext cx="3518384" cy="29997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79129" y="6199186"/>
            <a:ext cx="1946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모터 고장 시 비행체 </a:t>
            </a:r>
            <a:r>
              <a:rPr lang="en-US" altLang="ko-KR" sz="1200" b="1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92728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/>
              <a:t>Research Progress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2946" y="769194"/>
            <a:ext cx="862326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확장 </a:t>
            </a:r>
            <a:r>
              <a:rPr lang="ko-KR" altLang="en-US" sz="1600" b="1" dirty="0" err="1"/>
              <a:t>칼만필터</a:t>
            </a:r>
            <a:r>
              <a:rPr lang="ko-KR" altLang="en-US" sz="1600" b="1" dirty="0"/>
              <a:t> 기반 고장 진단 기법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확장 </a:t>
            </a:r>
            <a:r>
              <a:rPr lang="ko-KR" altLang="en-US" sz="1400" b="1" dirty="0" err="1"/>
              <a:t>칼만필터</a:t>
            </a:r>
            <a:r>
              <a:rPr lang="ko-KR" altLang="en-US" sz="1400" b="1" dirty="0"/>
              <a:t> 기반 고장 진단 수행</a:t>
            </a: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모터 고장 상황 인가 </a:t>
            </a:r>
            <a:r>
              <a:rPr lang="en-US" altLang="ko-KR" sz="1400" b="1" dirty="0"/>
              <a:t>(3,6</a:t>
            </a:r>
            <a:r>
              <a:rPr lang="ko-KR" altLang="en-US" sz="1400" b="1" dirty="0"/>
              <a:t>번 동시 고장</a:t>
            </a:r>
            <a:r>
              <a:rPr lang="en-US" altLang="ko-KR" sz="1400" b="1" dirty="0"/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해당 고장 진단 값에 수렴</a:t>
            </a: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이는 고장 이후에도 제어가 되어 정확한 값에 수렴한 것으로 판단됨</a:t>
            </a: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따라서 올바른 고장 진단 결과를 뽑으려면 고장허용제어도 추가적으로 되어야 하는 것으로 생각됨 </a:t>
            </a:r>
            <a:endParaRPr lang="en-US" altLang="ko-KR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75385" y="6215876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</a:t>
            </a:r>
            <a:r>
              <a:rPr lang="ko-KR" altLang="en-US" sz="1200" b="1" dirty="0"/>
              <a:t>번 모터 고장 시 고장 진단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59849" y="6199186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</a:t>
            </a:r>
            <a:r>
              <a:rPr lang="ko-KR" altLang="en-US" sz="1200" b="1" dirty="0"/>
              <a:t>번 모터 고장 시 모터 </a:t>
            </a:r>
            <a:r>
              <a:rPr lang="en-US" altLang="ko-KR" sz="1200" b="1" dirty="0"/>
              <a:t>RPM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61093" y="2365612"/>
            <a:ext cx="1564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p, q, r, </a:t>
            </a:r>
            <a:r>
              <a:rPr lang="en-US" altLang="ko-KR" sz="1200" b="1" dirty="0" err="1"/>
              <a:t>a_z</a:t>
            </a:r>
            <a:r>
              <a:rPr lang="en-US" altLang="ko-KR" sz="1200" b="1" dirty="0"/>
              <a:t> residual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79129" y="6199186"/>
            <a:ext cx="1946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모터 고장 시 비행체 </a:t>
            </a:r>
            <a:r>
              <a:rPr lang="en-US" altLang="ko-KR" sz="1200" b="1" dirty="0"/>
              <a:t>state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934" y="3102366"/>
            <a:ext cx="3307603" cy="30784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18" y="3109973"/>
            <a:ext cx="3544104" cy="31059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536" y="259602"/>
            <a:ext cx="3443424" cy="20804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503" y="3109972"/>
            <a:ext cx="3575755" cy="31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1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Conclusion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2946" y="769194"/>
            <a:ext cx="10847896" cy="602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Reference</a:t>
            </a:r>
            <a:endParaRPr lang="ko-KR" altLang="en-US" sz="16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0070C0"/>
                </a:solidFill>
              </a:rPr>
              <a:t>Hexacopter</a:t>
            </a:r>
            <a:r>
              <a:rPr lang="en-US" altLang="ko-KR" sz="1400" b="1" dirty="0">
                <a:solidFill>
                  <a:srgbClr val="0070C0"/>
                </a:solidFill>
              </a:rPr>
              <a:t> modeling &amp; control</a:t>
            </a:r>
            <a:br>
              <a:rPr lang="en-US" altLang="ko-KR" sz="1400" b="1" dirty="0"/>
            </a:br>
            <a:r>
              <a:rPr lang="en-US" altLang="ko-KR" sz="1000" b="1" dirty="0"/>
              <a:t>- Hartman, D., et al. "Quadcopter Dynamic Modeling and Simulation (Quad-Sim) v1. 00." </a:t>
            </a:r>
            <a:r>
              <a:rPr lang="en-US" altLang="ko-KR" sz="1000" b="1" dirty="0" err="1"/>
              <a:t>Github</a:t>
            </a:r>
            <a:r>
              <a:rPr lang="en-US" altLang="ko-KR" sz="1000" b="1" dirty="0"/>
              <a:t> Repository (2014).</a:t>
            </a:r>
            <a:br>
              <a:rPr lang="en-US" altLang="ko-KR" sz="1000" b="1" dirty="0"/>
            </a:br>
            <a:r>
              <a:rPr lang="en-US" altLang="ko-KR" sz="1000" b="1" dirty="0"/>
              <a:t>- </a:t>
            </a:r>
            <a:r>
              <a:rPr lang="en-US" altLang="ko-KR" sz="1000" b="1" dirty="0" err="1"/>
              <a:t>Baranek</a:t>
            </a:r>
            <a:r>
              <a:rPr lang="en-US" altLang="ko-KR" sz="1000" b="1" dirty="0"/>
              <a:t>, et al. "Modelling and control of a hexa-copter." Proceedings of the 13th International Carpathian Control Conference (ICCC). IEEE, 2012.</a:t>
            </a:r>
            <a:br>
              <a:rPr lang="en-US" altLang="ko-KR" sz="1000" b="1" dirty="0"/>
            </a:br>
            <a:r>
              <a:rPr lang="en-US" altLang="ko-KR" sz="1000" b="1" dirty="0"/>
              <a:t>- </a:t>
            </a:r>
            <a:r>
              <a:rPr lang="en-US" altLang="ko-KR" sz="1000" b="1" dirty="0" err="1"/>
              <a:t>Alaimo</a:t>
            </a:r>
            <a:r>
              <a:rPr lang="en-US" altLang="ko-KR" sz="1000" b="1" dirty="0"/>
              <a:t>, A., et al. "Mathematical modeling and control of a </a:t>
            </a:r>
            <a:r>
              <a:rPr lang="en-US" altLang="ko-KR" sz="1000" b="1" dirty="0" err="1"/>
              <a:t>hexacopter</a:t>
            </a:r>
            <a:r>
              <a:rPr lang="en-US" altLang="ko-KR" sz="1000" b="1" dirty="0"/>
              <a:t>." 2013 International Conference on Unmanned Aircraft Systems (ICUAS). IEEE, 2013.</a:t>
            </a:r>
            <a:br>
              <a:rPr lang="en-US" altLang="ko-KR" sz="1000" b="1" dirty="0"/>
            </a:br>
            <a:endParaRPr lang="en-US" altLang="ko-KR" sz="5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70C0"/>
                </a:solidFill>
              </a:rPr>
              <a:t>EKF </a:t>
            </a:r>
            <a:r>
              <a:rPr lang="ko-KR" altLang="en-US" sz="1400" b="1" dirty="0">
                <a:solidFill>
                  <a:srgbClr val="0070C0"/>
                </a:solidFill>
              </a:rPr>
              <a:t>기반 고장 진단 기법</a:t>
            </a:r>
            <a:br>
              <a:rPr lang="en-US" altLang="ko-KR" sz="1400" b="1" dirty="0"/>
            </a:br>
            <a:r>
              <a:rPr lang="en-US" altLang="ko-KR" sz="1000" b="1" dirty="0">
                <a:solidFill>
                  <a:prstClr val="black"/>
                </a:solidFill>
              </a:rPr>
              <a:t>- </a:t>
            </a:r>
            <a:r>
              <a:rPr lang="en-US" altLang="ko-KR" sz="1000" b="1" dirty="0"/>
              <a:t>Wang, </a:t>
            </a:r>
            <a:r>
              <a:rPr lang="en-US" altLang="ko-KR" sz="1000" b="1" dirty="0" err="1"/>
              <a:t>Rijun</a:t>
            </a:r>
            <a:r>
              <a:rPr lang="en-US" altLang="ko-KR" sz="1000" b="1" dirty="0"/>
              <a:t>, et al. "An actuator fault detection and reconstruction scheme for hex-rotor unmanned aerial vehicle." </a:t>
            </a:r>
            <a:r>
              <a:rPr lang="en-US" altLang="ko-KR" sz="1000" b="1" i="1" dirty="0"/>
              <a:t>IEEE Access</a:t>
            </a:r>
            <a:r>
              <a:rPr lang="en-US" altLang="ko-KR" sz="1000" b="1" dirty="0"/>
              <a:t> 7 (2019): 93937-93951.</a:t>
            </a:r>
            <a:br>
              <a:rPr lang="en-US" altLang="ko-KR" sz="1000" b="1" dirty="0">
                <a:solidFill>
                  <a:prstClr val="black"/>
                </a:solidFill>
              </a:rPr>
            </a:br>
            <a:r>
              <a:rPr lang="en-US" altLang="ko-KR" sz="1000" b="1" dirty="0"/>
              <a:t>- Gao, </a:t>
            </a:r>
            <a:r>
              <a:rPr lang="en-US" altLang="ko-KR" sz="1000" b="1" dirty="0" err="1"/>
              <a:t>Jiaxin</a:t>
            </a:r>
            <a:r>
              <a:rPr lang="en-US" altLang="ko-KR" sz="1000" b="1" dirty="0"/>
              <a:t>, Qian Zhang, and </a:t>
            </a:r>
            <a:r>
              <a:rPr lang="en-US" altLang="ko-KR" sz="1000" b="1" dirty="0" err="1"/>
              <a:t>Jiyang</a:t>
            </a:r>
            <a:r>
              <a:rPr lang="en-US" altLang="ko-KR" sz="1000" b="1" dirty="0"/>
              <a:t> Chen. "EKF-Based Actuator Fault Detection and Diagnosis Method for Tilt-Rotor Unmanned Aerial Vehicles." </a:t>
            </a:r>
            <a:r>
              <a:rPr lang="en-US" altLang="ko-KR" sz="1000" b="1" i="1" dirty="0"/>
              <a:t>Mathematical Problems in Engineering</a:t>
            </a:r>
            <a:r>
              <a:rPr lang="en-US" altLang="ko-KR" sz="1000" b="1" dirty="0"/>
              <a:t> 2020 (2020).</a:t>
            </a:r>
            <a:br>
              <a:rPr lang="en-US" altLang="ko-KR" sz="1000" b="1" dirty="0"/>
            </a:br>
            <a:r>
              <a:rPr lang="en-US" altLang="ko-KR" sz="1000" b="1" dirty="0"/>
              <a:t>- Zhao, </a:t>
            </a:r>
            <a:r>
              <a:rPr lang="en-US" altLang="ko-KR" sz="1000" b="1" dirty="0" err="1"/>
              <a:t>Zhiyao</a:t>
            </a:r>
            <a:r>
              <a:rPr lang="en-US" altLang="ko-KR" sz="1000" b="1" dirty="0"/>
              <a:t>, et al. "A health performance evaluation method of </a:t>
            </a:r>
            <a:r>
              <a:rPr lang="en-US" altLang="ko-KR" sz="1000" b="1" dirty="0" err="1"/>
              <a:t>multirotors</a:t>
            </a:r>
            <a:r>
              <a:rPr lang="en-US" altLang="ko-KR" sz="1000" b="1" dirty="0"/>
              <a:t> under wind turbulence." </a:t>
            </a:r>
            <a:r>
              <a:rPr lang="en-US" altLang="ko-KR" sz="1000" b="1" i="1" dirty="0"/>
              <a:t>Nonlinear Dynamics</a:t>
            </a:r>
            <a:r>
              <a:rPr lang="en-US" altLang="ko-KR" sz="1000" b="1" dirty="0"/>
              <a:t> 102.3 (2020): 1701-1715.</a:t>
            </a:r>
            <a:br>
              <a:rPr lang="en-US" altLang="ko-KR" sz="1000" b="1" dirty="0"/>
            </a:br>
            <a:r>
              <a:rPr lang="en-US" altLang="ko-KR" sz="1000" b="1" dirty="0"/>
              <a:t>- </a:t>
            </a:r>
            <a:r>
              <a:rPr lang="en-US" altLang="ko-KR" sz="1000" b="1" dirty="0" err="1"/>
              <a:t>Ungarala</a:t>
            </a:r>
            <a:r>
              <a:rPr lang="en-US" altLang="ko-KR" sz="1000" b="1" dirty="0"/>
              <a:t>, Sridhar, Eric </a:t>
            </a:r>
            <a:r>
              <a:rPr lang="en-US" altLang="ko-KR" sz="1000" b="1" dirty="0" err="1"/>
              <a:t>Dolence</a:t>
            </a:r>
            <a:r>
              <a:rPr lang="en-US" altLang="ko-KR" sz="1000" b="1" dirty="0"/>
              <a:t>, and </a:t>
            </a:r>
            <a:r>
              <a:rPr lang="en-US" altLang="ko-KR" sz="1000" b="1" dirty="0" err="1"/>
              <a:t>Keyu</a:t>
            </a:r>
            <a:r>
              <a:rPr lang="en-US" altLang="ko-KR" sz="1000" b="1" dirty="0"/>
              <a:t> Li. "Constrained extended </a:t>
            </a:r>
            <a:r>
              <a:rPr lang="en-US" altLang="ko-KR" sz="1000" b="1" dirty="0" err="1"/>
              <a:t>Kalman</a:t>
            </a:r>
            <a:r>
              <a:rPr lang="en-US" altLang="ko-KR" sz="1000" b="1" dirty="0"/>
              <a:t> filter for nonlinear state estimation." </a:t>
            </a:r>
            <a:r>
              <a:rPr lang="en-US" altLang="ko-KR" sz="1000" b="1" i="1" dirty="0"/>
              <a:t>IFAC Proceedings Volumes</a:t>
            </a:r>
            <a:r>
              <a:rPr lang="en-US" altLang="ko-KR" sz="1000" b="1" dirty="0"/>
              <a:t> 40.5 (2007): 63-68.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잔차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 기법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000" b="1" dirty="0"/>
              <a:t> Lee, Chan </a:t>
            </a:r>
            <a:r>
              <a:rPr lang="en-US" altLang="ko-KR" sz="1000" b="1" dirty="0" err="1"/>
              <a:t>Hyeok</a:t>
            </a:r>
            <a:r>
              <a:rPr lang="en-US" altLang="ko-KR" sz="1000" b="1" dirty="0"/>
              <a:t>, et al. "Actuator fault estimation method using </a:t>
            </a:r>
            <a:r>
              <a:rPr lang="en-US" altLang="ko-KR" sz="1000" b="1" dirty="0" err="1"/>
              <a:t>hexacopter</a:t>
            </a:r>
            <a:r>
              <a:rPr lang="en-US" altLang="ko-KR" sz="1000" b="1" dirty="0"/>
              <a:t> symmetry." </a:t>
            </a:r>
            <a:r>
              <a:rPr lang="en-US" altLang="ko-KR" sz="1000" b="1" i="1" dirty="0"/>
              <a:t>Journal of Institute of Control, Robotics and Systems</a:t>
            </a:r>
            <a:r>
              <a:rPr lang="en-US" altLang="ko-KR" sz="1000" b="1" dirty="0"/>
              <a:t> 22.7 (2016): 519-523.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000" b="1" dirty="0"/>
              <a:t>Frank, Paul M., et al. "Survey of robust residual generation and evaluation methods in observer-based fault detection systems." </a:t>
            </a:r>
            <a:r>
              <a:rPr lang="en-US" altLang="ko-KR" sz="1000" b="1" i="1" dirty="0"/>
              <a:t>Journal of process control</a:t>
            </a:r>
            <a:r>
              <a:rPr lang="en-US" altLang="ko-KR" sz="1000" b="1" dirty="0"/>
              <a:t> 7.6 (1997): 403-424.</a:t>
            </a:r>
            <a:b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b="1" dirty="0">
                <a:solidFill>
                  <a:prstClr val="black"/>
                </a:solidFill>
              </a:rPr>
              <a:t>-  </a:t>
            </a:r>
            <a:r>
              <a:rPr lang="en-US" altLang="ko-KR" sz="1000" b="1" dirty="0" err="1"/>
              <a:t>Freddi</a:t>
            </a:r>
            <a:r>
              <a:rPr lang="en-US" altLang="ko-KR" sz="1000" b="1" dirty="0"/>
              <a:t>, Alessandro, et al. "Actuator fault detection and isolation system for an </a:t>
            </a:r>
            <a:r>
              <a:rPr lang="en-US" altLang="ko-KR" sz="1000" b="1" dirty="0" err="1"/>
              <a:t>hexacopter</a:t>
            </a:r>
            <a:r>
              <a:rPr lang="en-US" altLang="ko-KR" sz="1000" b="1" dirty="0"/>
              <a:t>." </a:t>
            </a:r>
            <a:r>
              <a:rPr lang="en-US" altLang="ko-KR" sz="1000" b="1" i="1" dirty="0"/>
              <a:t>2014 IEEE/ASME 10th International Conference on Mechatronic and Embedded Systems and Applications (MESA)</a:t>
            </a:r>
            <a:r>
              <a:rPr lang="en-US" altLang="ko-KR" sz="1000" b="1" dirty="0"/>
              <a:t>. IEEE, 2014.</a:t>
            </a:r>
            <a:br>
              <a:rPr lang="en-US" altLang="ko-KR" sz="1000" b="1" dirty="0">
                <a:solidFill>
                  <a:prstClr val="black"/>
                </a:solidFill>
              </a:rPr>
            </a:br>
            <a:endParaRPr lang="en-US" altLang="ko-KR" sz="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FDI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b="1" dirty="0">
                <a:solidFill>
                  <a:prstClr val="black"/>
                </a:solidFill>
              </a:rPr>
              <a:t>-  </a:t>
            </a:r>
            <a:r>
              <a:rPr lang="en-US" altLang="ko-KR" sz="1000" b="1" dirty="0" err="1"/>
              <a:t>Tzoumanikas</a:t>
            </a:r>
            <a:r>
              <a:rPr lang="en-US" altLang="ko-KR" sz="1000" b="1" dirty="0"/>
              <a:t>,  et al. "Nonlinear </a:t>
            </a:r>
            <a:r>
              <a:rPr lang="en-US" altLang="ko-KR" sz="1000" b="1" dirty="0" err="1"/>
              <a:t>mpc</a:t>
            </a:r>
            <a:r>
              <a:rPr lang="en-US" altLang="ko-KR" sz="1000" b="1" dirty="0"/>
              <a:t> with motor failure identification and recovery for safe and aggressive </a:t>
            </a:r>
            <a:r>
              <a:rPr lang="en-US" altLang="ko-KR" sz="1000" b="1" dirty="0" err="1"/>
              <a:t>multicopter</a:t>
            </a:r>
            <a:r>
              <a:rPr lang="en-US" altLang="ko-KR" sz="1000" b="1" dirty="0"/>
              <a:t> flight." </a:t>
            </a:r>
            <a:r>
              <a:rPr lang="en-US" altLang="ko-KR" sz="1000" b="1" i="1" dirty="0"/>
              <a:t>2020 IEEE International Conference on Robotics and Automation (ICRA)</a:t>
            </a:r>
            <a:r>
              <a:rPr lang="en-US" altLang="ko-KR" sz="1000" b="1" dirty="0"/>
              <a:t>. IEEE, 2020.</a:t>
            </a:r>
            <a:br>
              <a:rPr lang="en-US" altLang="ko-KR" sz="1000" b="1" dirty="0"/>
            </a:br>
            <a:r>
              <a:rPr lang="en-US" altLang="ko-KR" sz="1000" b="1" dirty="0">
                <a:solidFill>
                  <a:prstClr val="black"/>
                </a:solidFill>
              </a:rPr>
              <a:t>- </a:t>
            </a:r>
            <a:r>
              <a:rPr lang="en-US" altLang="ko-KR" sz="1000" b="1" dirty="0"/>
              <a:t>Nguyen, Ngoc Phi, Nguyen Xuan Mung, and Sung Kyung Hong. "Actuator fault detection and fault-tolerant control for </a:t>
            </a:r>
            <a:r>
              <a:rPr lang="en-US" altLang="ko-KR" sz="1000" b="1" dirty="0" err="1"/>
              <a:t>hexacopter</a:t>
            </a:r>
            <a:r>
              <a:rPr lang="en-US" altLang="ko-KR" sz="1000" b="1" dirty="0"/>
              <a:t>." </a:t>
            </a:r>
            <a:r>
              <a:rPr lang="en-US" altLang="ko-KR" sz="1000" b="1" i="1" dirty="0"/>
              <a:t>Sensors</a:t>
            </a:r>
            <a:r>
              <a:rPr lang="en-US" altLang="ko-KR" sz="1000" b="1" dirty="0"/>
              <a:t> 19.21 (2019): 4721.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06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3462742" y="1468250"/>
            <a:ext cx="7268758" cy="6228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Content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611188" cy="365125"/>
          </a:xfrm>
        </p:spPr>
        <p:txBody>
          <a:bodyPr/>
          <a:lstStyle/>
          <a:p>
            <a:fld id="{5E57331A-8867-4B9D-ABA0-203B68454CB6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C847F046-6D83-4942-9CA2-FC37F4840716}"/>
              </a:ext>
            </a:extLst>
          </p:cNvPr>
          <p:cNvGrpSpPr/>
          <p:nvPr/>
        </p:nvGrpSpPr>
        <p:grpSpPr>
          <a:xfrm>
            <a:off x="3462742" y="1383223"/>
            <a:ext cx="7268758" cy="707886"/>
            <a:chOff x="6707124" y="1372397"/>
            <a:chExt cx="4873752" cy="707886"/>
          </a:xfrm>
          <a:noFill/>
        </p:grpSpPr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19D656C4-54BF-432E-8146-BA8DC38BF48E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3" name="Straight Connector 21">
                <a:extLst>
                  <a:ext uri="{FF2B5EF4-FFF2-40B4-BE49-F238E27FC236}">
                    <a16:creationId xmlns:a16="http://schemas.microsoft.com/office/drawing/2014/main" id="{FDE8E2AA-9194-4AD1-80BD-6D7478BE5B3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2">
                <a:extLst>
                  <a:ext uri="{FF2B5EF4-FFF2-40B4-BE49-F238E27FC236}">
                    <a16:creationId xmlns:a16="http://schemas.microsoft.com/office/drawing/2014/main" id="{C9BB5CE7-D5FD-41AA-82B3-209F9C9BD9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CBD8D5-75AA-4D12-A27D-EF5D9299BCB8}"/>
                </a:ext>
              </a:extLst>
            </p:cNvPr>
            <p:cNvSpPr txBox="1"/>
            <p:nvPr/>
          </p:nvSpPr>
          <p:spPr>
            <a:xfrm>
              <a:off x="6926281" y="1372397"/>
              <a:ext cx="506457" cy="707886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r>
                <a:rPr lang="en-US" sz="4000" b="1" dirty="0"/>
                <a:t>01</a:t>
              </a:r>
              <a:endParaRPr lang="en-US" sz="2800" b="1" dirty="0"/>
            </a:p>
          </p:txBody>
        </p:sp>
        <p:sp>
          <p:nvSpPr>
            <p:cNvPr id="12" name="Rectangle: Rounded Corners 28">
              <a:extLst>
                <a:ext uri="{FF2B5EF4-FFF2-40B4-BE49-F238E27FC236}">
                  <a16:creationId xmlns:a16="http://schemas.microsoft.com/office/drawing/2014/main" id="{F5194728-A184-4C66-92E7-8D88BEAA72F8}"/>
                </a:ext>
              </a:extLst>
            </p:cNvPr>
            <p:cNvSpPr/>
            <p:nvPr/>
          </p:nvSpPr>
          <p:spPr>
            <a:xfrm>
              <a:off x="7695590" y="1548878"/>
              <a:ext cx="3885286" cy="48398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en-US" altLang="ko-KR" sz="2400" b="1" dirty="0">
                  <a:solidFill>
                    <a:schemeClr val="tx1"/>
                  </a:solidFill>
                </a:rPr>
                <a:t>Introduction</a:t>
              </a:r>
              <a:endParaRPr lang="da-DK" sz="2400" b="1" cap="al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30">
            <a:extLst>
              <a:ext uri="{FF2B5EF4-FFF2-40B4-BE49-F238E27FC236}">
                <a16:creationId xmlns:a16="http://schemas.microsoft.com/office/drawing/2014/main" id="{C847F046-6D83-4942-9CA2-FC37F4840716}"/>
              </a:ext>
            </a:extLst>
          </p:cNvPr>
          <p:cNvGrpSpPr/>
          <p:nvPr/>
        </p:nvGrpSpPr>
        <p:grpSpPr>
          <a:xfrm>
            <a:off x="3462742" y="3075057"/>
            <a:ext cx="7268758" cy="707886"/>
            <a:chOff x="6707124" y="1372397"/>
            <a:chExt cx="4873752" cy="707886"/>
          </a:xfrm>
          <a:noFill/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19D656C4-54BF-432E-8146-BA8DC38BF48E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0" name="Straight Connector 21">
                <a:extLst>
                  <a:ext uri="{FF2B5EF4-FFF2-40B4-BE49-F238E27FC236}">
                    <a16:creationId xmlns:a16="http://schemas.microsoft.com/office/drawing/2014/main" id="{FDE8E2AA-9194-4AD1-80BD-6D7478BE5B3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2">
                <a:extLst>
                  <a:ext uri="{FF2B5EF4-FFF2-40B4-BE49-F238E27FC236}">
                    <a16:creationId xmlns:a16="http://schemas.microsoft.com/office/drawing/2014/main" id="{C9BB5CE7-D5FD-41AA-82B3-209F9C9BD9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BD8D5-75AA-4D12-A27D-EF5D9299BCB8}"/>
                </a:ext>
              </a:extLst>
            </p:cNvPr>
            <p:cNvSpPr txBox="1"/>
            <p:nvPr/>
          </p:nvSpPr>
          <p:spPr>
            <a:xfrm>
              <a:off x="6926281" y="1372397"/>
              <a:ext cx="506457" cy="707886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r>
                <a:rPr lang="en-US" sz="4000" b="1"/>
                <a:t>02</a:t>
              </a:r>
              <a:endParaRPr lang="en-US" sz="2800" b="1" dirty="0"/>
            </a:p>
          </p:txBody>
        </p:sp>
        <p:sp>
          <p:nvSpPr>
            <p:cNvPr id="19" name="Rectangle: Rounded Corners 28">
              <a:extLst>
                <a:ext uri="{FF2B5EF4-FFF2-40B4-BE49-F238E27FC236}">
                  <a16:creationId xmlns:a16="http://schemas.microsoft.com/office/drawing/2014/main" id="{F5194728-A184-4C66-92E7-8D88BEAA72F8}"/>
                </a:ext>
              </a:extLst>
            </p:cNvPr>
            <p:cNvSpPr/>
            <p:nvPr/>
          </p:nvSpPr>
          <p:spPr>
            <a:xfrm>
              <a:off x="7695590" y="1548878"/>
              <a:ext cx="3885286" cy="48398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en-US" altLang="ko-KR" sz="2400" b="1" dirty="0">
                  <a:solidFill>
                    <a:schemeClr val="tx1"/>
                  </a:solidFill>
                </a:rPr>
                <a:t>Research Progress</a:t>
              </a:r>
            </a:p>
          </p:txBody>
        </p:sp>
      </p:grpSp>
      <p:grpSp>
        <p:nvGrpSpPr>
          <p:cNvPr id="22" name="Group 30">
            <a:extLst>
              <a:ext uri="{FF2B5EF4-FFF2-40B4-BE49-F238E27FC236}">
                <a16:creationId xmlns:a16="http://schemas.microsoft.com/office/drawing/2014/main" id="{C847F046-6D83-4942-9CA2-FC37F4840716}"/>
              </a:ext>
            </a:extLst>
          </p:cNvPr>
          <p:cNvGrpSpPr/>
          <p:nvPr/>
        </p:nvGrpSpPr>
        <p:grpSpPr>
          <a:xfrm>
            <a:off x="3462742" y="4681866"/>
            <a:ext cx="7268758" cy="707886"/>
            <a:chOff x="6707124" y="1372397"/>
            <a:chExt cx="4873752" cy="707886"/>
          </a:xfrm>
          <a:noFill/>
        </p:grpSpPr>
        <p:grpSp>
          <p:nvGrpSpPr>
            <p:cNvPr id="24" name="Group 20">
              <a:extLst>
                <a:ext uri="{FF2B5EF4-FFF2-40B4-BE49-F238E27FC236}">
                  <a16:creationId xmlns:a16="http://schemas.microsoft.com/office/drawing/2014/main" id="{19D656C4-54BF-432E-8146-BA8DC38BF48E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7" name="Straight Connector 21">
                <a:extLst>
                  <a:ext uri="{FF2B5EF4-FFF2-40B4-BE49-F238E27FC236}">
                    <a16:creationId xmlns:a16="http://schemas.microsoft.com/office/drawing/2014/main" id="{FDE8E2AA-9194-4AD1-80BD-6D7478BE5B3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2">
                <a:extLst>
                  <a:ext uri="{FF2B5EF4-FFF2-40B4-BE49-F238E27FC236}">
                    <a16:creationId xmlns:a16="http://schemas.microsoft.com/office/drawing/2014/main" id="{C9BB5CE7-D5FD-41AA-82B3-209F9C9BD9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CBD8D5-75AA-4D12-A27D-EF5D9299BCB8}"/>
                </a:ext>
              </a:extLst>
            </p:cNvPr>
            <p:cNvSpPr txBox="1"/>
            <p:nvPr/>
          </p:nvSpPr>
          <p:spPr>
            <a:xfrm>
              <a:off x="6926281" y="1372397"/>
              <a:ext cx="506457" cy="707886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r>
                <a:rPr lang="en-US" sz="4000" b="1"/>
                <a:t>03</a:t>
              </a:r>
              <a:endParaRPr lang="en-US" sz="2800" b="1" dirty="0"/>
            </a:p>
          </p:txBody>
        </p:sp>
        <p:sp>
          <p:nvSpPr>
            <p:cNvPr id="26" name="Rectangle: Rounded Corners 28">
              <a:extLst>
                <a:ext uri="{FF2B5EF4-FFF2-40B4-BE49-F238E27FC236}">
                  <a16:creationId xmlns:a16="http://schemas.microsoft.com/office/drawing/2014/main" id="{F5194728-A184-4C66-92E7-8D88BEAA72F8}"/>
                </a:ext>
              </a:extLst>
            </p:cNvPr>
            <p:cNvSpPr/>
            <p:nvPr/>
          </p:nvSpPr>
          <p:spPr>
            <a:xfrm>
              <a:off x="7695590" y="1548878"/>
              <a:ext cx="3885286" cy="48398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da-DK" sz="2400" b="1" dirty="0">
                  <a:solidFill>
                    <a:schemeClr val="tx1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766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ko-KR" altLang="en-US" dirty="0"/>
              <a:t>고장 대응 및 건전성 진단 기술 연구 필요성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2946" y="769194"/>
            <a:ext cx="773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무인이동체 산업이 특정 플랫폼 위주에서 </a:t>
            </a:r>
            <a:r>
              <a:rPr lang="ko-KR" altLang="en-US" sz="1600" b="1" dirty="0">
                <a:solidFill>
                  <a:srgbClr val="0070C0"/>
                </a:solidFill>
              </a:rPr>
              <a:t>다양한 분야의 복합 임무 수요</a:t>
            </a:r>
            <a:r>
              <a:rPr lang="ko-KR" altLang="en-US" sz="1600" b="1" dirty="0"/>
              <a:t>로 변화</a:t>
            </a:r>
            <a:endParaRPr lang="en-US" altLang="ko-KR" sz="1600" b="1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735301" y="1338904"/>
            <a:ext cx="8789974" cy="1640240"/>
            <a:chOff x="611560" y="3867430"/>
            <a:chExt cx="7734440" cy="1443273"/>
          </a:xfrm>
        </p:grpSpPr>
        <p:pic>
          <p:nvPicPr>
            <p:cNvPr id="26" name="_x628268320" descr="EMB00005d08456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469" y="3867430"/>
              <a:ext cx="5569531" cy="144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3867431"/>
              <a:ext cx="2164909" cy="1443272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478078" y="6016149"/>
            <a:ext cx="9304421" cy="476726"/>
          </a:xfrm>
          <a:prstGeom prst="roundRect">
            <a:avLst/>
          </a:prstGeom>
          <a:solidFill>
            <a:srgbClr val="1F497D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자율화된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무인이동체 고장 대응 및 건전성 진단 기술 개발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필요</a:t>
            </a:r>
            <a:endParaRPr kumimoji="0" lang="ko-KR" altLang="en-US" sz="22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2946" y="3133227"/>
            <a:ext cx="8898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임무를 수행 중 무인이동체의 고장검출격리</a:t>
            </a:r>
            <a:r>
              <a:rPr lang="en-US" altLang="ko-KR" sz="1600" b="1" dirty="0"/>
              <a:t>(FDI*)</a:t>
            </a:r>
            <a:r>
              <a:rPr lang="ko-KR" altLang="en-US" sz="1600" b="1" dirty="0"/>
              <a:t> 기술 및 고장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600" b="1" dirty="0"/>
              <a:t>오작동을 진단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예측 필요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</a:rPr>
              <a:t>무인이동체로 인한 예기치 못한 사고나 손실 등의 방지</a:t>
            </a:r>
            <a:endParaRPr lang="en-US" altLang="ko-KR" sz="1600" b="1" dirty="0">
              <a:solidFill>
                <a:srgbClr val="0070C0"/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불필요한 유지보수 비용 감소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</a:rPr>
              <a:t>시스템의 안전성과 신뢰성을 높임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2946" y="4742059"/>
            <a:ext cx="95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자율화된 고장대응 및 건전성 진단 기술 개발 필요성 대두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</a:rPr>
              <a:t>무인이동체가 스스로 건전성관리를 수행하도록 자율화된 건전성 관리 시스템 구축이 필요</a:t>
            </a:r>
            <a:endParaRPr lang="en-US" altLang="ko-KR" sz="1600" b="1" dirty="0">
              <a:solidFill>
                <a:srgbClr val="0070C0"/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강화학습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딥러닝</a:t>
            </a:r>
            <a:r>
              <a:rPr lang="ko-KR" altLang="en-US" sz="1600" b="1" dirty="0"/>
              <a:t> 등 인공지능을 활용한 기술의 발달로 자율화된 건전성 관리 시스템 구축 용이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801725" y="3289487"/>
            <a:ext cx="2303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prstClr val="black"/>
                </a:solidFill>
              </a:rPr>
              <a:t>FDI* : Fault Detection and Isolation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7428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Introduction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2947" y="769194"/>
            <a:ext cx="70194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연구 개요 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</a:rPr>
              <a:t>임무를 수행 중 무인이동체의 고장검출격리 기술 및 </a:t>
            </a:r>
            <a:br>
              <a:rPr lang="en-US" altLang="ko-KR" sz="1600" b="1" dirty="0">
                <a:solidFill>
                  <a:srgbClr val="0070C0"/>
                </a:solidFill>
              </a:rPr>
            </a:br>
            <a:r>
              <a:rPr lang="ko-KR" altLang="en-US" sz="1600" b="1" dirty="0">
                <a:solidFill>
                  <a:srgbClr val="0070C0"/>
                </a:solidFill>
              </a:rPr>
              <a:t>고장∙오작동을 진단</a:t>
            </a:r>
            <a:r>
              <a:rPr lang="en-US" altLang="ko-KR" sz="1600" b="1" dirty="0">
                <a:solidFill>
                  <a:srgbClr val="0070C0"/>
                </a:solidFill>
              </a:rPr>
              <a:t>/</a:t>
            </a:r>
            <a:r>
              <a:rPr lang="ko-KR" altLang="en-US" sz="1600" b="1" dirty="0">
                <a:solidFill>
                  <a:srgbClr val="0070C0"/>
                </a:solidFill>
              </a:rPr>
              <a:t>예측 필요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건전성 단계 정의 표준화를 통한 고장 시 행동 알고리즘 구축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PX4 </a:t>
            </a:r>
            <a:r>
              <a:rPr lang="ko-KR" altLang="en-US" sz="1600" b="1" dirty="0" err="1"/>
              <a:t>오픈소스</a:t>
            </a:r>
            <a:r>
              <a:rPr lang="ko-KR" altLang="en-US" sz="1600" b="1" dirty="0"/>
              <a:t> 기반 시뮬레이션 환경 구축 및 알고리즘 검증</a:t>
            </a:r>
          </a:p>
        </p:txBody>
      </p:sp>
      <p:pic>
        <p:nvPicPr>
          <p:cNvPr id="7" name="Picture 0">
            <a:extLst>
              <a:ext uri="{FF2B5EF4-FFF2-40B4-BE49-F238E27FC236}">
                <a16:creationId xmlns:a16="http://schemas.microsoft.com/office/drawing/2014/main" id="{AB5C52CE-3F8F-4077-AFFC-CD7068FDE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7"/>
          <a:stretch/>
        </p:blipFill>
        <p:spPr>
          <a:xfrm>
            <a:off x="7218948" y="962298"/>
            <a:ext cx="4674668" cy="17264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559667" y="2688764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1200" b="1" kern="0" dirty="0">
                <a:solidFill>
                  <a:sysClr val="windowText" lastClr="000000"/>
                </a:solidFill>
                <a:latin typeface="+mn-ea"/>
              </a:rPr>
              <a:t>[</a:t>
            </a:r>
            <a:r>
              <a:rPr lang="ko-KR" altLang="en-US" sz="1200" b="1" dirty="0">
                <a:latin typeface="+mj-ea"/>
              </a:rPr>
              <a:t>무인비행체 발생 가능 고장 구분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+mn-ea"/>
              </a:rPr>
              <a:t>]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947" y="3154977"/>
            <a:ext cx="7430806" cy="30210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2D11362-F0F7-4EE7-95A8-6E65886076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7774" y="3236506"/>
            <a:ext cx="2551043" cy="28579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56398" y="6192311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1200" b="1" kern="0" dirty="0">
                <a:solidFill>
                  <a:sysClr val="windowText" lastClr="000000"/>
                </a:solidFill>
                <a:latin typeface="+mn-ea"/>
              </a:rPr>
              <a:t>[</a:t>
            </a:r>
            <a:r>
              <a:rPr lang="ko-KR" altLang="en-US" sz="1200" b="1" dirty="0">
                <a:latin typeface="+mj-ea"/>
              </a:rPr>
              <a:t>무인비행체 임무수행 가능성 판단 단계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+mn-ea"/>
              </a:rPr>
              <a:t>]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70084" y="6207768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1200" b="1" kern="0" dirty="0">
                <a:solidFill>
                  <a:sysClr val="windowText" lastClr="000000"/>
                </a:solidFill>
                <a:latin typeface="+mn-ea"/>
              </a:rPr>
              <a:t>[</a:t>
            </a:r>
            <a:r>
              <a:rPr lang="ko-KR" altLang="en-US" sz="1200" b="1" dirty="0">
                <a:latin typeface="+mj-ea"/>
              </a:rPr>
              <a:t>건전성 단계 정의 예시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+mn-ea"/>
              </a:rPr>
              <a:t>]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275348" y="4178968"/>
            <a:ext cx="1965157" cy="1384659"/>
            <a:chOff x="1275348" y="4390500"/>
            <a:chExt cx="1965157" cy="1384659"/>
          </a:xfrm>
        </p:grpSpPr>
        <p:sp>
          <p:nvSpPr>
            <p:cNvPr id="6" name="오각형 5"/>
            <p:cNvSpPr/>
            <p:nvPr/>
          </p:nvSpPr>
          <p:spPr>
            <a:xfrm>
              <a:off x="1275348" y="4451685"/>
              <a:ext cx="850232" cy="296778"/>
            </a:xfrm>
            <a:prstGeom prst="homePlate">
              <a:avLst>
                <a:gd name="adj" fmla="val 69497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470485" y="4390500"/>
              <a:ext cx="770020" cy="1384659"/>
            </a:xfrm>
            <a:prstGeom prst="roundRect">
              <a:avLst>
                <a:gd name="adj" fmla="val 5209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09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347537" y="1203158"/>
            <a:ext cx="9857874" cy="5289717"/>
            <a:chOff x="1347537" y="1203158"/>
            <a:chExt cx="9857874" cy="528971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347537" y="1203158"/>
              <a:ext cx="9857874" cy="107482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347537" y="5418054"/>
              <a:ext cx="9857874" cy="107482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Introduction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2946" y="769194"/>
            <a:ext cx="11289054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고장 감지 </a:t>
            </a:r>
            <a:r>
              <a:rPr lang="en-US" altLang="ko-KR" sz="1600" b="1" dirty="0"/>
              <a:t>/ </a:t>
            </a:r>
            <a:r>
              <a:rPr lang="ko-KR" altLang="en-US" sz="1600" b="1" dirty="0"/>
              <a:t>진단 기법 구분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</a:rPr>
              <a:t>모델 기반 진단 기법</a:t>
            </a:r>
            <a:br>
              <a:rPr lang="en-US" altLang="ko-KR" sz="1600" b="1" dirty="0">
                <a:solidFill>
                  <a:srgbClr val="0070C0"/>
                </a:solidFill>
              </a:rPr>
            </a:br>
            <a:r>
              <a:rPr lang="en-US" altLang="ko-KR" sz="1400" b="1" dirty="0"/>
              <a:t>- </a:t>
            </a:r>
            <a:r>
              <a:rPr lang="ko-KR" altLang="en-US" sz="1400" b="1" dirty="0"/>
              <a:t>수학적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측정 데이터 기반 고장 모델 이용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상태를 판단하는 기법</a:t>
            </a:r>
            <a:br>
              <a:rPr lang="en-US" altLang="ko-KR" sz="1400" b="1" dirty="0"/>
            </a:br>
            <a:r>
              <a:rPr lang="en-US" altLang="ko-KR" sz="1400" b="1" dirty="0"/>
              <a:t>- </a:t>
            </a:r>
            <a:r>
              <a:rPr lang="ko-KR" altLang="en-US" sz="1400" b="1" dirty="0"/>
              <a:t>현재 </a:t>
            </a:r>
            <a:r>
              <a:rPr lang="en-US" altLang="ko-KR" sz="1400" b="1" dirty="0"/>
              <a:t>EKF</a:t>
            </a:r>
            <a:r>
              <a:rPr lang="ko-KR" altLang="en-US" sz="1400" b="1" dirty="0"/>
              <a:t>를 통해 얻은 </a:t>
            </a:r>
            <a:r>
              <a:rPr lang="ko-KR" altLang="en-US" sz="1400" b="1" dirty="0" err="1"/>
              <a:t>예측값과</a:t>
            </a:r>
            <a:r>
              <a:rPr lang="ko-KR" altLang="en-US" sz="1400" b="1" dirty="0"/>
              <a:t> 측정값과의 비교를 통해 고장 감지 모듈 구축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 err="1">
                <a:solidFill>
                  <a:srgbClr val="FF0000"/>
                </a:solidFill>
              </a:rPr>
              <a:t>잔차</a:t>
            </a:r>
            <a:r>
              <a:rPr lang="ko-KR" altLang="en-US" sz="1400" b="1" dirty="0">
                <a:solidFill>
                  <a:srgbClr val="FF0000"/>
                </a:solidFill>
              </a:rPr>
              <a:t> 기반 감지 기법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</a:rPr>
              <a:t>데이터 기반 진단 기법</a:t>
            </a:r>
            <a:br>
              <a:rPr lang="en-US" altLang="ko-KR" sz="1600" b="1" dirty="0">
                <a:solidFill>
                  <a:srgbClr val="0070C0"/>
                </a:solidFill>
              </a:rPr>
            </a:br>
            <a:r>
              <a:rPr lang="en-US" altLang="ko-KR" sz="1400" b="1" dirty="0"/>
              <a:t>- </a:t>
            </a:r>
            <a:r>
              <a:rPr lang="ko-KR" altLang="en-US" sz="1400" b="1" dirty="0"/>
              <a:t>건전성 인자와 관련된 데이터 수집 후 인공지능 기법을 통해 상태를 판단하는 기법</a:t>
            </a:r>
            <a:br>
              <a:rPr lang="en-US" altLang="ko-KR" sz="1400" b="1" dirty="0"/>
            </a:br>
            <a:r>
              <a:rPr lang="en-US" altLang="ko-KR" sz="1400" b="1" dirty="0"/>
              <a:t>- </a:t>
            </a:r>
            <a:r>
              <a:rPr lang="ko-KR" altLang="en-US" sz="1400" b="1" dirty="0"/>
              <a:t>상태 정보 활용 유무에 따라 지도학습 </a:t>
            </a:r>
            <a:r>
              <a:rPr lang="en-US" altLang="ko-KR" sz="1400" b="1" dirty="0"/>
              <a:t>/ </a:t>
            </a:r>
            <a:r>
              <a:rPr lang="ko-KR" altLang="en-US" sz="1400" b="1" dirty="0" err="1"/>
              <a:t>비지도학습</a:t>
            </a:r>
            <a:r>
              <a:rPr lang="ko-KR" altLang="en-US" sz="1400" b="1" dirty="0"/>
              <a:t> 기반 진단 기술로 나뉨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2946" y="3681603"/>
            <a:ext cx="11289054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고장 허용제어</a:t>
            </a:r>
            <a:r>
              <a:rPr lang="en-US" altLang="ko-KR" sz="1600" b="1" dirty="0"/>
              <a:t>(FTC, Fault Tolerant Control) </a:t>
            </a:r>
            <a:r>
              <a:rPr lang="ko-KR" altLang="en-US" sz="1600" b="1" dirty="0"/>
              <a:t>기법 구분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</a:rPr>
              <a:t>수동적 고장허용 제어</a:t>
            </a:r>
            <a:br>
              <a:rPr lang="en-US" altLang="ko-KR" sz="1600" b="1" dirty="0">
                <a:solidFill>
                  <a:srgbClr val="0070C0"/>
                </a:solidFill>
              </a:rPr>
            </a:br>
            <a:r>
              <a:rPr lang="en-US" altLang="ko-KR" sz="1400" b="1" dirty="0"/>
              <a:t>- </a:t>
            </a:r>
            <a:r>
              <a:rPr lang="ko-KR" altLang="en-US" sz="1400" b="1" dirty="0"/>
              <a:t>고장에 대한 정보에 의존하지 않는 고장허용 제어 기법</a:t>
            </a:r>
            <a:br>
              <a:rPr lang="en-US" altLang="ko-KR" sz="1400" b="1" dirty="0"/>
            </a:br>
            <a:r>
              <a:rPr lang="en-US" altLang="ko-KR" sz="1400" b="1" dirty="0"/>
              <a:t>- </a:t>
            </a:r>
            <a:r>
              <a:rPr lang="ko-KR" altLang="en-US" sz="1400" b="1" dirty="0"/>
              <a:t>장점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구조가 단순하며 </a:t>
            </a:r>
            <a:r>
              <a:rPr lang="ko-KR" altLang="en-US" sz="1400" b="1" dirty="0">
                <a:solidFill>
                  <a:srgbClr val="FF0000"/>
                </a:solidFill>
              </a:rPr>
              <a:t>고장에 빠른 대응 가능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/  </a:t>
            </a:r>
            <a:r>
              <a:rPr lang="ko-KR" altLang="en-US" sz="1400" b="1" dirty="0"/>
              <a:t>단점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다양한 고장에 대응하기 어려움</a:t>
            </a:r>
            <a:endParaRPr lang="en-US" altLang="ko-KR" sz="1400" b="1" dirty="0"/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</a:rPr>
              <a:t>능동적 고장허용제어</a:t>
            </a:r>
            <a:br>
              <a:rPr lang="en-US" altLang="ko-KR" sz="1600" b="1" dirty="0">
                <a:solidFill>
                  <a:srgbClr val="0070C0"/>
                </a:solidFill>
              </a:rPr>
            </a:br>
            <a:r>
              <a:rPr lang="en-US" altLang="ko-KR" sz="1400" b="1" dirty="0"/>
              <a:t>- </a:t>
            </a:r>
            <a:r>
              <a:rPr lang="ko-KR" altLang="en-US" sz="1400" b="1" dirty="0"/>
              <a:t>고장검출 및 분리</a:t>
            </a:r>
            <a:r>
              <a:rPr lang="en-US" altLang="ko-KR" sz="1400" b="1" dirty="0"/>
              <a:t>(FDI, Fault Detection Isolation) </a:t>
            </a:r>
            <a:r>
              <a:rPr lang="ko-KR" altLang="en-US" sz="1400" b="1" dirty="0"/>
              <a:t>모듈에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얻어지는 정보 기반 제어기 재구성 대응 기법</a:t>
            </a:r>
            <a:br>
              <a:rPr lang="en-US" altLang="ko-KR" sz="1400" b="1" dirty="0"/>
            </a:br>
            <a:r>
              <a:rPr lang="en-US" altLang="ko-KR" sz="1400" b="1" dirty="0"/>
              <a:t>- </a:t>
            </a:r>
            <a:r>
              <a:rPr lang="ko-KR" altLang="en-US" sz="1400" b="1" dirty="0"/>
              <a:t>장점 </a:t>
            </a:r>
            <a:r>
              <a:rPr lang="en-US" altLang="ko-KR" sz="1400" b="1" dirty="0"/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다양한 고장 대응</a:t>
            </a:r>
            <a:r>
              <a:rPr lang="ko-KR" altLang="en-US" sz="1400" b="1" dirty="0"/>
              <a:t> 및 최적 성능 구현 가능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단점 </a:t>
            </a:r>
            <a:r>
              <a:rPr lang="en-US" altLang="ko-KR" sz="1400" b="1" dirty="0"/>
              <a:t>: FDI </a:t>
            </a:r>
            <a:r>
              <a:rPr lang="ko-KR" altLang="en-US" sz="1400" b="1" dirty="0"/>
              <a:t>모듈에 성능이 좌우되며 동시다발적 고장에 대응이 느림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9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Introduction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2946" y="769194"/>
            <a:ext cx="7310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평가주안점 및 성과지표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70C0"/>
                </a:solidFill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</a:rPr>
              <a:t>차년도 </a:t>
            </a:r>
            <a:r>
              <a:rPr lang="ko-KR" altLang="en-US" sz="1600" b="1" dirty="0" err="1">
                <a:solidFill>
                  <a:srgbClr val="0070C0"/>
                </a:solidFill>
              </a:rPr>
              <a:t>확장칼만필터</a:t>
            </a:r>
            <a:r>
              <a:rPr lang="ko-KR" altLang="en-US" sz="1600" b="1" dirty="0">
                <a:solidFill>
                  <a:srgbClr val="0070C0"/>
                </a:solidFill>
              </a:rPr>
              <a:t> 기반 </a:t>
            </a:r>
            <a:r>
              <a:rPr lang="ko-KR" altLang="en-US" sz="1600" b="1" dirty="0" err="1">
                <a:solidFill>
                  <a:srgbClr val="0070C0"/>
                </a:solidFill>
              </a:rPr>
              <a:t>구동계</a:t>
            </a:r>
            <a:r>
              <a:rPr lang="ko-KR" altLang="en-US" sz="1600" b="1" dirty="0">
                <a:solidFill>
                  <a:srgbClr val="0070C0"/>
                </a:solidFill>
              </a:rPr>
              <a:t> 고장 감지 및 진단 기법 연구 수행</a:t>
            </a:r>
            <a:endParaRPr lang="en-US" altLang="ko-KR" sz="1600" b="1" dirty="0">
              <a:solidFill>
                <a:srgbClr val="0070C0"/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향후 학습 기반 탑재 장비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부품 고장 진단 알고리즘 구축 필요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34951"/>
              </p:ext>
            </p:extLst>
          </p:nvPr>
        </p:nvGraphicFramePr>
        <p:xfrm>
          <a:off x="1031283" y="2065776"/>
          <a:ext cx="10685870" cy="2474140"/>
        </p:xfrm>
        <a:graphic>
          <a:graphicData uri="http://schemas.openxmlformats.org/drawingml/2006/table">
            <a:tbl>
              <a:tblPr/>
              <a:tblGrid>
                <a:gridCol w="2817900">
                  <a:extLst>
                    <a:ext uri="{9D8B030D-6E8A-4147-A177-3AD203B41FA5}">
                      <a16:colId xmlns:a16="http://schemas.microsoft.com/office/drawing/2014/main" val="1101444458"/>
                    </a:ext>
                  </a:extLst>
                </a:gridCol>
                <a:gridCol w="889443">
                  <a:extLst>
                    <a:ext uri="{9D8B030D-6E8A-4147-A177-3AD203B41FA5}">
                      <a16:colId xmlns:a16="http://schemas.microsoft.com/office/drawing/2014/main" val="305620"/>
                    </a:ext>
                  </a:extLst>
                </a:gridCol>
                <a:gridCol w="872316">
                  <a:extLst>
                    <a:ext uri="{9D8B030D-6E8A-4147-A177-3AD203B41FA5}">
                      <a16:colId xmlns:a16="http://schemas.microsoft.com/office/drawing/2014/main" val="2049308554"/>
                    </a:ext>
                  </a:extLst>
                </a:gridCol>
                <a:gridCol w="872316">
                  <a:extLst>
                    <a:ext uri="{9D8B030D-6E8A-4147-A177-3AD203B41FA5}">
                      <a16:colId xmlns:a16="http://schemas.microsoft.com/office/drawing/2014/main" val="3338103088"/>
                    </a:ext>
                  </a:extLst>
                </a:gridCol>
                <a:gridCol w="3380224">
                  <a:extLst>
                    <a:ext uri="{9D8B030D-6E8A-4147-A177-3AD203B41FA5}">
                      <a16:colId xmlns:a16="http://schemas.microsoft.com/office/drawing/2014/main" val="2374166004"/>
                    </a:ext>
                  </a:extLst>
                </a:gridCol>
                <a:gridCol w="18536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123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성과지표</a:t>
                      </a:r>
                      <a:endParaRPr lang="ko-KR" altLang="en-US" sz="1200" kern="0" spc="-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가중치</a:t>
                      </a:r>
                      <a:endParaRPr lang="ko-KR" altLang="en-US" sz="1200" kern="0" spc="-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사업기간</a:t>
                      </a:r>
                      <a:endParaRPr lang="ko-KR" altLang="en-US" sz="1200" kern="0" spc="-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 산식</a:t>
                      </a:r>
                      <a:endParaRPr lang="ko-KR" altLang="en-US" sz="1200" kern="0" spc="-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 유형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984335"/>
                  </a:ext>
                </a:extLst>
              </a:tr>
              <a:tr h="2894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1200" kern="0" spc="-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1200" kern="0" spc="-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78399"/>
                  </a:ext>
                </a:extLst>
              </a:tr>
              <a:tr h="6151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동력계통 고장 시 추력 회복률 </a:t>
                      </a:r>
                      <a:r>
                        <a:rPr lang="en-US" altLang="ko-KR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≥70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≥80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 인가 시의 동력계통 </a:t>
                      </a:r>
                      <a:endParaRPr lang="en-US" altLang="ko-KR" sz="1200" kern="0" spc="-5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</a:t>
                      </a:r>
                      <a:r>
                        <a:rPr lang="ko-KR" altLang="en-US" sz="1200" kern="0" spc="-5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출력 회복률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구동계</a:t>
                      </a:r>
                      <a:r>
                        <a:rPr lang="en-US" altLang="ko-KR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전력계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321418"/>
                  </a:ext>
                </a:extLst>
              </a:tr>
              <a:tr h="6151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</a:t>
                      </a:r>
                      <a:r>
                        <a:rPr lang="en-US" altLang="ko-KR" sz="1200" b="1" kern="0" spc="-5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kern="0" spc="-5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r>
                        <a:rPr lang="en-US" altLang="ko-KR" sz="1200" b="1" kern="0" spc="-5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kern="0" spc="-5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</a:t>
                      </a:r>
                      <a:r>
                        <a:rPr lang="ko-KR" altLang="en-US" sz="1200" b="1" kern="0" spc="-50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고장감지율</a:t>
                      </a:r>
                      <a:r>
                        <a:rPr lang="ko-KR" altLang="en-US" sz="1200" b="1" kern="0" spc="-5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en-US" altLang="ko-KR" sz="1200" b="1" kern="0" spc="-5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r>
                        <a:rPr lang="en-US" altLang="ko-KR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≥</a:t>
                      </a:r>
                      <a:r>
                        <a:rPr lang="en-US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≥</a:t>
                      </a:r>
                      <a:r>
                        <a:rPr lang="en-US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고장인가횟수 당 </a:t>
                      </a:r>
                      <a:endParaRPr lang="en-US" altLang="ko-KR" sz="1200" kern="0" spc="-5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고장감지횟수 측정 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baseline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구동계</a:t>
                      </a:r>
                      <a:r>
                        <a:rPr lang="en-US" altLang="ko-KR" sz="1200" b="1" kern="0" spc="-5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200" b="1" kern="0" spc="-5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센서계</a:t>
                      </a:r>
                      <a:r>
                        <a:rPr lang="en-US" altLang="ko-KR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1" kern="0" spc="-5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kern="0" spc="-50" baseline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통신계</a:t>
                      </a:r>
                      <a:endParaRPr lang="ko-KR" altLang="en-US" sz="1200" b="1" kern="0" spc="-5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55525"/>
                  </a:ext>
                </a:extLst>
              </a:tr>
              <a:tr h="6032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안전지역으로의 비상대피 성공률 </a:t>
                      </a:r>
                      <a:r>
                        <a:rPr lang="en-US" altLang="ko-KR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≥</a:t>
                      </a:r>
                      <a:r>
                        <a:rPr lang="en-US" sz="1200" b="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비상상황</a:t>
                      </a:r>
                      <a:r>
                        <a:rPr lang="en-US" altLang="ko-KR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</a:t>
                      </a:r>
                      <a:r>
                        <a:rPr lang="en-US" altLang="ko-KR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외란 등</a:t>
                      </a:r>
                      <a:r>
                        <a:rPr lang="en-US" altLang="ko-KR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판단 시 안전지역으로의 비상대비 성공확률 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77077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129133"/>
              </p:ext>
            </p:extLst>
          </p:nvPr>
        </p:nvGraphicFramePr>
        <p:xfrm>
          <a:off x="1031283" y="5141365"/>
          <a:ext cx="10685870" cy="1594535"/>
        </p:xfrm>
        <a:graphic>
          <a:graphicData uri="http://schemas.openxmlformats.org/drawingml/2006/table">
            <a:tbl>
              <a:tblPr/>
              <a:tblGrid>
                <a:gridCol w="2810801">
                  <a:extLst>
                    <a:ext uri="{9D8B030D-6E8A-4147-A177-3AD203B41FA5}">
                      <a16:colId xmlns:a16="http://schemas.microsoft.com/office/drawing/2014/main" val="110144445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49308554"/>
                    </a:ext>
                  </a:extLst>
                </a:gridCol>
                <a:gridCol w="5436669">
                  <a:extLst>
                    <a:ext uri="{9D8B030D-6E8A-4147-A177-3AD203B41FA5}">
                      <a16:colId xmlns:a16="http://schemas.microsoft.com/office/drawing/2014/main" val="2374166004"/>
                    </a:ext>
                  </a:extLst>
                </a:gridCol>
              </a:tblGrid>
              <a:tr h="6334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성과지표</a:t>
                      </a:r>
                      <a:endParaRPr lang="ko-KR" altLang="en-US" sz="1200" kern="0" spc="-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연차</a:t>
                      </a:r>
                      <a:endParaRPr lang="ko-KR" altLang="en-US" sz="1200" kern="0" spc="-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연차별</a:t>
                      </a:r>
                      <a:r>
                        <a:rPr lang="ko-KR" altLang="en-US" sz="1200" b="1" kern="0" spc="-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목표</a:t>
                      </a:r>
                      <a:endParaRPr lang="ko-KR" altLang="en-US" sz="1200" kern="0" spc="-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984335"/>
                  </a:ext>
                </a:extLst>
              </a:tr>
              <a:tr h="4697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</a:t>
                      </a:r>
                      <a:r>
                        <a:rPr lang="en-US" altLang="ko-KR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r>
                        <a:rPr lang="en-US" altLang="ko-KR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</a:t>
                      </a:r>
                      <a:r>
                        <a:rPr lang="ko-KR" altLang="en-US" sz="1200" b="1" kern="0" spc="-5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고장감지율</a:t>
                      </a:r>
                      <a:r>
                        <a:rPr lang="ko-KR" altLang="en-US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en-US" altLang="ko-KR" sz="1200" b="1" kern="0" spc="-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 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차년도 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(2020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고장인가 시뮬레이션 환경 구축</a:t>
                      </a:r>
                      <a:endParaRPr lang="en-US" altLang="ko-KR" sz="12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indent="-22860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시뮬레이션을 통한 고장 감지 알고리즘 구축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55525"/>
                  </a:ext>
                </a:extLst>
              </a:tr>
              <a:tr h="469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차년도 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(2021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학습기반 장비 </a:t>
                      </a: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부품의 고장진단</a:t>
                      </a: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예지</a:t>
                      </a: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잔여유효수명 예측 알고리즘 개발</a:t>
                      </a:r>
                    </a:p>
                  </a:txBody>
                  <a:tcPr marL="94882" marR="94882" marT="26233" marB="2623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아래쪽 화살표 1"/>
          <p:cNvSpPr/>
          <p:nvPr/>
        </p:nvSpPr>
        <p:spPr>
          <a:xfrm>
            <a:off x="5994233" y="4655404"/>
            <a:ext cx="1032209" cy="370472"/>
          </a:xfrm>
          <a:prstGeom prst="downArrow">
            <a:avLst/>
          </a:prstGeom>
          <a:solidFill>
            <a:srgbClr val="0F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09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3462742" y="3150276"/>
            <a:ext cx="7268758" cy="6228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Content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611188" cy="365125"/>
          </a:xfrm>
        </p:spPr>
        <p:txBody>
          <a:bodyPr/>
          <a:lstStyle/>
          <a:p>
            <a:fld id="{5E57331A-8867-4B9D-ABA0-203B68454CB6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C847F046-6D83-4942-9CA2-FC37F4840716}"/>
              </a:ext>
            </a:extLst>
          </p:cNvPr>
          <p:cNvGrpSpPr/>
          <p:nvPr/>
        </p:nvGrpSpPr>
        <p:grpSpPr>
          <a:xfrm>
            <a:off x="3462742" y="1383223"/>
            <a:ext cx="7268758" cy="707886"/>
            <a:chOff x="6707124" y="1372397"/>
            <a:chExt cx="4873752" cy="707886"/>
          </a:xfrm>
          <a:noFill/>
        </p:grpSpPr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19D656C4-54BF-432E-8146-BA8DC38BF48E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3" name="Straight Connector 21">
                <a:extLst>
                  <a:ext uri="{FF2B5EF4-FFF2-40B4-BE49-F238E27FC236}">
                    <a16:creationId xmlns:a16="http://schemas.microsoft.com/office/drawing/2014/main" id="{FDE8E2AA-9194-4AD1-80BD-6D7478BE5B3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2">
                <a:extLst>
                  <a:ext uri="{FF2B5EF4-FFF2-40B4-BE49-F238E27FC236}">
                    <a16:creationId xmlns:a16="http://schemas.microsoft.com/office/drawing/2014/main" id="{C9BB5CE7-D5FD-41AA-82B3-209F9C9BD9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CBD8D5-75AA-4D12-A27D-EF5D9299BCB8}"/>
                </a:ext>
              </a:extLst>
            </p:cNvPr>
            <p:cNvSpPr txBox="1"/>
            <p:nvPr/>
          </p:nvSpPr>
          <p:spPr>
            <a:xfrm>
              <a:off x="6926281" y="1372397"/>
              <a:ext cx="506457" cy="707886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r>
                <a:rPr lang="en-US" sz="4000" b="1" dirty="0"/>
                <a:t>01</a:t>
              </a:r>
              <a:endParaRPr lang="en-US" sz="2800" b="1" dirty="0"/>
            </a:p>
          </p:txBody>
        </p:sp>
        <p:sp>
          <p:nvSpPr>
            <p:cNvPr id="12" name="Rectangle: Rounded Corners 28">
              <a:extLst>
                <a:ext uri="{FF2B5EF4-FFF2-40B4-BE49-F238E27FC236}">
                  <a16:creationId xmlns:a16="http://schemas.microsoft.com/office/drawing/2014/main" id="{F5194728-A184-4C66-92E7-8D88BEAA72F8}"/>
                </a:ext>
              </a:extLst>
            </p:cNvPr>
            <p:cNvSpPr/>
            <p:nvPr/>
          </p:nvSpPr>
          <p:spPr>
            <a:xfrm>
              <a:off x="7695590" y="1548878"/>
              <a:ext cx="3885286" cy="48398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en-US" altLang="ko-KR" sz="2400" b="1" dirty="0">
                  <a:solidFill>
                    <a:schemeClr val="tx1"/>
                  </a:solidFill>
                </a:rPr>
                <a:t>Introduction</a:t>
              </a:r>
              <a:endParaRPr lang="da-DK" sz="2400" b="1" cap="al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30">
            <a:extLst>
              <a:ext uri="{FF2B5EF4-FFF2-40B4-BE49-F238E27FC236}">
                <a16:creationId xmlns:a16="http://schemas.microsoft.com/office/drawing/2014/main" id="{C847F046-6D83-4942-9CA2-FC37F4840716}"/>
              </a:ext>
            </a:extLst>
          </p:cNvPr>
          <p:cNvGrpSpPr/>
          <p:nvPr/>
        </p:nvGrpSpPr>
        <p:grpSpPr>
          <a:xfrm>
            <a:off x="3462742" y="3075057"/>
            <a:ext cx="7268758" cy="707886"/>
            <a:chOff x="6707124" y="1372397"/>
            <a:chExt cx="4873752" cy="707886"/>
          </a:xfrm>
          <a:noFill/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19D656C4-54BF-432E-8146-BA8DC38BF48E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0" name="Straight Connector 21">
                <a:extLst>
                  <a:ext uri="{FF2B5EF4-FFF2-40B4-BE49-F238E27FC236}">
                    <a16:creationId xmlns:a16="http://schemas.microsoft.com/office/drawing/2014/main" id="{FDE8E2AA-9194-4AD1-80BD-6D7478BE5B3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2">
                <a:extLst>
                  <a:ext uri="{FF2B5EF4-FFF2-40B4-BE49-F238E27FC236}">
                    <a16:creationId xmlns:a16="http://schemas.microsoft.com/office/drawing/2014/main" id="{C9BB5CE7-D5FD-41AA-82B3-209F9C9BD9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BD8D5-75AA-4D12-A27D-EF5D9299BCB8}"/>
                </a:ext>
              </a:extLst>
            </p:cNvPr>
            <p:cNvSpPr txBox="1"/>
            <p:nvPr/>
          </p:nvSpPr>
          <p:spPr>
            <a:xfrm>
              <a:off x="6926281" y="1372397"/>
              <a:ext cx="506457" cy="707886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r>
                <a:rPr lang="en-US" sz="4000" b="1"/>
                <a:t>02</a:t>
              </a:r>
              <a:endParaRPr lang="en-US" sz="2800" b="1" dirty="0"/>
            </a:p>
          </p:txBody>
        </p:sp>
        <p:sp>
          <p:nvSpPr>
            <p:cNvPr id="19" name="Rectangle: Rounded Corners 28">
              <a:extLst>
                <a:ext uri="{FF2B5EF4-FFF2-40B4-BE49-F238E27FC236}">
                  <a16:creationId xmlns:a16="http://schemas.microsoft.com/office/drawing/2014/main" id="{F5194728-A184-4C66-92E7-8D88BEAA72F8}"/>
                </a:ext>
              </a:extLst>
            </p:cNvPr>
            <p:cNvSpPr/>
            <p:nvPr/>
          </p:nvSpPr>
          <p:spPr>
            <a:xfrm>
              <a:off x="7695590" y="1548878"/>
              <a:ext cx="3885286" cy="48398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en-US" altLang="ko-KR" sz="2400" b="1" dirty="0">
                  <a:solidFill>
                    <a:schemeClr val="tx1"/>
                  </a:solidFill>
                </a:rPr>
                <a:t>Research Progress</a:t>
              </a:r>
            </a:p>
          </p:txBody>
        </p:sp>
      </p:grpSp>
      <p:grpSp>
        <p:nvGrpSpPr>
          <p:cNvPr id="22" name="Group 30">
            <a:extLst>
              <a:ext uri="{FF2B5EF4-FFF2-40B4-BE49-F238E27FC236}">
                <a16:creationId xmlns:a16="http://schemas.microsoft.com/office/drawing/2014/main" id="{C847F046-6D83-4942-9CA2-FC37F4840716}"/>
              </a:ext>
            </a:extLst>
          </p:cNvPr>
          <p:cNvGrpSpPr/>
          <p:nvPr/>
        </p:nvGrpSpPr>
        <p:grpSpPr>
          <a:xfrm>
            <a:off x="3462742" y="4681866"/>
            <a:ext cx="7268758" cy="707886"/>
            <a:chOff x="6707124" y="1372397"/>
            <a:chExt cx="4873752" cy="707886"/>
          </a:xfrm>
          <a:noFill/>
        </p:grpSpPr>
        <p:grpSp>
          <p:nvGrpSpPr>
            <p:cNvPr id="24" name="Group 20">
              <a:extLst>
                <a:ext uri="{FF2B5EF4-FFF2-40B4-BE49-F238E27FC236}">
                  <a16:creationId xmlns:a16="http://schemas.microsoft.com/office/drawing/2014/main" id="{19D656C4-54BF-432E-8146-BA8DC38BF48E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7" name="Straight Connector 21">
                <a:extLst>
                  <a:ext uri="{FF2B5EF4-FFF2-40B4-BE49-F238E27FC236}">
                    <a16:creationId xmlns:a16="http://schemas.microsoft.com/office/drawing/2014/main" id="{FDE8E2AA-9194-4AD1-80BD-6D7478BE5B3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2">
                <a:extLst>
                  <a:ext uri="{FF2B5EF4-FFF2-40B4-BE49-F238E27FC236}">
                    <a16:creationId xmlns:a16="http://schemas.microsoft.com/office/drawing/2014/main" id="{C9BB5CE7-D5FD-41AA-82B3-209F9C9BD9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0F4C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CBD8D5-75AA-4D12-A27D-EF5D9299BCB8}"/>
                </a:ext>
              </a:extLst>
            </p:cNvPr>
            <p:cNvSpPr txBox="1"/>
            <p:nvPr/>
          </p:nvSpPr>
          <p:spPr>
            <a:xfrm>
              <a:off x="6926281" y="1372397"/>
              <a:ext cx="506457" cy="707886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r>
                <a:rPr lang="en-US" sz="4000" b="1"/>
                <a:t>03</a:t>
              </a:r>
              <a:endParaRPr lang="en-US" sz="2800" b="1" dirty="0"/>
            </a:p>
          </p:txBody>
        </p:sp>
        <p:sp>
          <p:nvSpPr>
            <p:cNvPr id="26" name="Rectangle: Rounded Corners 28">
              <a:extLst>
                <a:ext uri="{FF2B5EF4-FFF2-40B4-BE49-F238E27FC236}">
                  <a16:creationId xmlns:a16="http://schemas.microsoft.com/office/drawing/2014/main" id="{F5194728-A184-4C66-92E7-8D88BEAA72F8}"/>
                </a:ext>
              </a:extLst>
            </p:cNvPr>
            <p:cNvSpPr/>
            <p:nvPr/>
          </p:nvSpPr>
          <p:spPr>
            <a:xfrm>
              <a:off x="7695590" y="1548878"/>
              <a:ext cx="3885286" cy="48398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da-DK" altLang="ko-KR" sz="2400" b="1" dirty="0">
                  <a:solidFill>
                    <a:schemeClr val="tx1"/>
                  </a:solidFill>
                </a:rPr>
                <a:t>Conclusion</a:t>
              </a:r>
              <a:endParaRPr lang="da-DK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83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/>
              <a:t>Research Progress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2946" y="769194"/>
                <a:ext cx="9243685" cy="563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b="1" dirty="0"/>
                  <a:t>Hexacopter </a:t>
                </a:r>
                <a:r>
                  <a:rPr lang="ko-KR" altLang="en-US" sz="1600" b="1" dirty="0"/>
                  <a:t>모델링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b="1" dirty="0">
                    <a:solidFill>
                      <a:srgbClr val="0070C0"/>
                    </a:solidFill>
                  </a:rPr>
                  <a:t>선정 이유 </a:t>
                </a:r>
                <a:r>
                  <a:rPr lang="en-US" altLang="ko-KR" sz="1400" b="1" dirty="0">
                    <a:solidFill>
                      <a:srgbClr val="0070C0"/>
                    </a:solidFill>
                  </a:rPr>
                  <a:t>: Over-Actuated System </a:t>
                </a:r>
                <a:r>
                  <a:rPr lang="ko-KR" altLang="en-US" sz="1400" b="1" dirty="0">
                    <a:solidFill>
                      <a:srgbClr val="0070C0"/>
                    </a:solidFill>
                  </a:rPr>
                  <a:t>이라 고장 허용 제어 운용에 용이</a:t>
                </a: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400" b="1" dirty="0" err="1"/>
                  <a:t>Hexacopter</a:t>
                </a:r>
                <a:r>
                  <a:rPr lang="en-US" altLang="ko-KR" sz="1400" b="1" dirty="0"/>
                  <a:t> initial matrix construction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ko-KR" sz="7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400" b="1" dirty="0"/>
                  <a:t>Gyroscopic Force</a:t>
                </a:r>
                <a:br>
                  <a:rPr lang="en-US" altLang="ko-KR" sz="1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𝒈𝒚𝒓𝒐</m:t>
                            </m:r>
                          </m:sub>
                        </m:sSub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(−</m:t>
                    </m:r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 smtClean="0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  <a:br>
                  <a:rPr lang="en-US" altLang="ko-KR" sz="1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𝒈𝒚𝒓𝒐</m:t>
                            </m:r>
                          </m:sub>
                        </m:sSub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ko-KR" sz="7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400" b="1" dirty="0"/>
                  <a:t>Initial matrix construction + Gyroscopic Force</a:t>
                </a:r>
                <a:br>
                  <a:rPr lang="en-US" altLang="ko-KR" sz="1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𝒈𝒚𝒓𝒐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altLang="ko-KR" sz="1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+0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𝒈𝒚𝒓𝒐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altLang="ko-KR" sz="1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46" y="769194"/>
                <a:ext cx="9243685" cy="5631222"/>
              </a:xfrm>
              <a:prstGeom prst="rect">
                <a:avLst/>
              </a:prstGeom>
              <a:blipFill rotWithShape="0">
                <a:blip r:embed="rId2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9727" y="1551989"/>
                <a:ext cx="6801852" cy="1979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𝑑𝑐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727" y="1551989"/>
                <a:ext cx="6801852" cy="1979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40569" y="3142582"/>
                <a:ext cx="13472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⁡(60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569" y="3142582"/>
                <a:ext cx="1347292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4977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094" y="1260797"/>
            <a:ext cx="3392906" cy="2199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내용 개체 틀 7"/>
              <p:cNvGraphicFramePr>
                <a:graphicFrameLocks noGrp="1"/>
              </p:cNvGraphicFramePr>
              <p:nvPr>
                <p:ph sz="quarter" idx="4294967295"/>
                <p:extLst>
                  <p:ext uri="{D42A27DB-BD31-4B8C-83A1-F6EECF244321}">
                    <p14:modId xmlns:p14="http://schemas.microsoft.com/office/powerpoint/2010/main" val="3211596708"/>
                  </p:ext>
                </p:extLst>
              </p:nvPr>
            </p:nvGraphicFramePr>
            <p:xfrm>
              <a:off x="8799094" y="3531313"/>
              <a:ext cx="3216441" cy="275286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23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2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7587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23921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Description</a:t>
                          </a:r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Value</a:t>
                          </a:r>
                          <a:endParaRPr lang="ko-KR" alt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3921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ko-KR" altLang="en-US" sz="1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/>
                            <a:t>Arm length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0.22225</a:t>
                          </a:r>
                          <a:r>
                            <a:rPr lang="en-US" altLang="ko-KR" sz="1000" baseline="0" dirty="0"/>
                            <a:t> m</a:t>
                          </a:r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3921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/>
                            <a:t>Thrust coefficient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1.4865 X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US" altLang="ko-KR" sz="10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0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sz="100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ko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453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/>
                            <a:t>Torque coefficient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/>
                            <a:t>2.925 X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a:rPr lang="en-US" altLang="ko-KR" sz="10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0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sz="100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ko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23921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/>
                            <a:t>Fault condition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r>
                            <a:rPr lang="en-US" altLang="ko-KR" sz="1000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≤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≤1 </a:t>
                          </a:r>
                        </a:p>
                        <a:p>
                          <a:pPr algn="ctr" latinLnBrk="1"/>
                          <a:r>
                            <a:rPr lang="en-US" altLang="ko-KR" sz="1000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(1 : normal, 0 : fault)</a:t>
                          </a:r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3675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</m:e>
                                <m:sub>
                                  <m: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altLang="ko-KR" sz="1000" b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ko-KR" sz="10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endParaRPr lang="ko-KR" altLang="en-US" sz="1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/>
                            <a:t>Moments</a:t>
                          </a:r>
                          <a:r>
                            <a:rPr lang="en-US" altLang="ko-KR" sz="800" b="1" baseline="0" dirty="0"/>
                            <a:t> of inertia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800" b="1" baseline="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ko-KR" sz="800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8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8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800" b="1" dirty="0"/>
                            <a:t>)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0.0094999 ; 0.0094999 ; </a:t>
                          </a:r>
                        </a:p>
                        <a:p>
                          <a:pPr algn="ctr" latinLnBrk="1"/>
                          <a:r>
                            <a:rPr lang="en-US" altLang="ko-KR" sz="1000" dirty="0"/>
                            <a:t>0.018576</a:t>
                          </a:r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3872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/>
                            <a:t>Inertia</a:t>
                          </a:r>
                          <a:r>
                            <a:rPr lang="en-US" altLang="ko-KR" sz="800" b="1" baseline="0" dirty="0"/>
                            <a:t> of each motor’s rotating components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3.7883 X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0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sz="100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ko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3872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00" b="1" i="1" smtClean="0">
                                        <a:latin typeface="Cambria Math" panose="02040503050406030204" pitchFamily="18" charset="0"/>
                                      </a:rPr>
                                      <m:t>𝛀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 err="1"/>
                            <a:t>i</a:t>
                          </a:r>
                          <a:r>
                            <a:rPr lang="en-US" altLang="ko-KR" sz="800" b="1" dirty="0"/>
                            <a:t> – </a:t>
                          </a:r>
                          <a:r>
                            <a:rPr lang="en-US" altLang="ko-KR" sz="800" b="1" dirty="0" err="1"/>
                            <a:t>th</a:t>
                          </a:r>
                          <a:r>
                            <a:rPr lang="en-US" altLang="ko-KR" sz="800" b="1" dirty="0"/>
                            <a:t> rotor’s </a:t>
                          </a:r>
                        </a:p>
                        <a:p>
                          <a:pPr algn="ctr" latinLnBrk="1"/>
                          <a:r>
                            <a:rPr lang="en-US" altLang="ko-KR" sz="800" b="1" dirty="0"/>
                            <a:t>Angular velocity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-</a:t>
                          </a:r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내용 개체 틀 7"/>
              <p:cNvGraphicFramePr>
                <a:graphicFrameLocks noGrp="1"/>
              </p:cNvGraphicFramePr>
              <p:nvPr>
                <p:ph sz="quarter" idx="4294967295"/>
                <p:extLst>
                  <p:ext uri="{D42A27DB-BD31-4B8C-83A1-F6EECF244321}">
                    <p14:modId xmlns:p14="http://schemas.microsoft.com/office/powerpoint/2010/main" val="3211596708"/>
                  </p:ext>
                </p:extLst>
              </p:nvPr>
            </p:nvGraphicFramePr>
            <p:xfrm>
              <a:off x="8799094" y="3531313"/>
              <a:ext cx="3216441" cy="275286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2365"/>
                    <a:gridCol w="1078205"/>
                    <a:gridCol w="1475871"/>
                  </a:tblGrid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Description</a:t>
                          </a:r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Value</a:t>
                          </a:r>
                          <a:endParaRPr lang="ko-KR" altLang="en-US" sz="1000" dirty="0"/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917" t="-102500" r="-388991" b="-9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 smtClean="0"/>
                            <a:t>Arm length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0.22225</a:t>
                          </a:r>
                          <a:r>
                            <a:rPr lang="en-US" altLang="ko-KR" sz="1000" baseline="0" dirty="0" smtClean="0"/>
                            <a:t> m</a:t>
                          </a:r>
                          <a:endParaRPr lang="ko-KR" altLang="en-US" sz="1000" dirty="0"/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917" t="-202500" r="-388991" b="-8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 smtClean="0"/>
                            <a:t>Thrust coefficient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8107" t="-202500" r="-1646" b="-835000"/>
                          </a:stretch>
                        </a:blipFill>
                      </a:tcPr>
                    </a:tc>
                  </a:tr>
                  <a:tr h="25539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917" t="-288095" r="-388991" b="-6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 smtClean="0"/>
                            <a:t>Torque coefficient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8107" t="-288095" r="-1646" b="-695238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917" t="-250769" r="-388991" b="-34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 smtClean="0"/>
                            <a:t>Fault condition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8107" t="-250769" r="-1646" b="-349231"/>
                          </a:stretch>
                        </a:blipFill>
                      </a:tcPr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917" t="-253333" r="-388991" b="-15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62147" t="-253333" r="-139548" b="-15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0.0094999 ; 0.0094999 ; </a:t>
                          </a:r>
                          <a:endParaRPr lang="en-US" altLang="ko-KR" sz="1000" dirty="0" smtClean="0"/>
                        </a:p>
                        <a:p>
                          <a:pPr algn="ctr" latinLnBrk="1"/>
                          <a:r>
                            <a:rPr lang="en-US" altLang="ko-KR" sz="1000" dirty="0" smtClean="0"/>
                            <a:t>0.018576</a:t>
                          </a:r>
                          <a:endParaRPr lang="ko-KR" altLang="en-US" sz="1000" dirty="0"/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917" t="-424000" r="-388991" b="-8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 smtClean="0"/>
                            <a:t>Inertia</a:t>
                          </a:r>
                          <a:r>
                            <a:rPr lang="en-US" altLang="ko-KR" sz="800" b="1" baseline="0" dirty="0" smtClean="0"/>
                            <a:t> of each motor’s rotating components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8107" t="-424000" r="-1646" b="-82667"/>
                          </a:stretch>
                        </a:blipFill>
                      </a:tcPr>
                    </a:tc>
                  </a:tr>
                  <a:tr h="36387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917" t="-655000" r="-388991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1" dirty="0" err="1" smtClean="0"/>
                            <a:t>i</a:t>
                          </a:r>
                          <a:r>
                            <a:rPr lang="en-US" altLang="ko-KR" sz="800" b="1" dirty="0" smtClean="0"/>
                            <a:t> – </a:t>
                          </a:r>
                          <a:r>
                            <a:rPr lang="en-US" altLang="ko-KR" sz="800" b="1" dirty="0" err="1" smtClean="0"/>
                            <a:t>th</a:t>
                          </a:r>
                          <a:r>
                            <a:rPr lang="en-US" altLang="ko-KR" sz="800" b="1" dirty="0" smtClean="0"/>
                            <a:t> rotor’s </a:t>
                          </a:r>
                        </a:p>
                        <a:p>
                          <a:pPr algn="ctr" latinLnBrk="1"/>
                          <a:r>
                            <a:rPr lang="en-US" altLang="ko-KR" sz="800" b="1" dirty="0" smtClean="0"/>
                            <a:t>Angular velocity</a:t>
                          </a:r>
                          <a:endParaRPr lang="ko-KR" altLang="en-US" sz="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-</a:t>
                          </a:r>
                          <a:endParaRPr lang="ko-KR" altLang="en-US" sz="1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1330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331A-8867-4B9D-ABA0-203B68454CB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71761" y="57309"/>
            <a:ext cx="10917056" cy="615632"/>
          </a:xfrm>
        </p:spPr>
        <p:txBody>
          <a:bodyPr>
            <a:normAutofit/>
          </a:bodyPr>
          <a:lstStyle/>
          <a:p>
            <a:r>
              <a:rPr lang="en-US" altLang="ko-KR" dirty="0"/>
              <a:t>Research Progress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3515"/>
            <a:ext cx="4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2946" y="769194"/>
                <a:ext cx="9243685" cy="226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b="1" dirty="0"/>
                  <a:t>Extended </a:t>
                </a:r>
                <a:r>
                  <a:rPr lang="en-US" altLang="ko-KR" sz="1600" b="1" dirty="0" err="1"/>
                  <a:t>Kalman</a:t>
                </a:r>
                <a:r>
                  <a:rPr lang="en-US" altLang="ko-KR" sz="1600" b="1" dirty="0"/>
                  <a:t> Filter(EKF) </a:t>
                </a:r>
                <a:r>
                  <a:rPr lang="ko-KR" altLang="en-US" sz="1600" b="1" dirty="0"/>
                  <a:t>기반 고장진단 기법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400" b="1" dirty="0"/>
                  <a:t>Extended </a:t>
                </a:r>
                <a:r>
                  <a:rPr lang="en-US" altLang="ko-KR" sz="1400" b="1" dirty="0" err="1"/>
                  <a:t>Kalman</a:t>
                </a:r>
                <a:r>
                  <a:rPr lang="en-US" altLang="ko-KR" sz="1400" b="1" dirty="0"/>
                  <a:t> Filter(EKF) output state : 15</a:t>
                </a:r>
                <a:r>
                  <a:rPr lang="ko-KR" altLang="en-US" sz="1400" b="1" dirty="0"/>
                  <a:t>개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- Initial covariance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br>
                  <a:rPr lang="en-US" altLang="ko-KR" sz="1400" b="1" dirty="0"/>
                </a:br>
                <a14:m>
                  <m:oMath xmlns:m="http://schemas.openxmlformats.org/officeDocument/2006/math">
                    <m:bar>
                      <m:bar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ba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]′</m:t>
                    </m:r>
                  </m:oMath>
                </a14:m>
                <a:endParaRPr lang="en-US" altLang="ko-KR" sz="14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ko-KR" sz="700" b="1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400" b="1" dirty="0"/>
                  <a:t>State Transition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- State transition covariance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ko-KR" sz="1600" b="1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46" y="769194"/>
                <a:ext cx="9243685" cy="2261645"/>
              </a:xfrm>
              <a:prstGeom prst="rect">
                <a:avLst/>
              </a:prstGeom>
              <a:blipFill rotWithShape="0">
                <a:blip r:embed="rId2"/>
                <a:stretch>
                  <a:fillRect l="-264" b="-5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605807" y="3143582"/>
                <a:ext cx="3068468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𝑞𝑟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𝑟𝑝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e>
                          </m:eqArr>
                        </m:e>
                      </m:d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807" y="3143582"/>
                <a:ext cx="3068468" cy="8900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090094" y="2979883"/>
                <a:ext cx="2210477" cy="1176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𝛀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𝛀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 smtClean="0">
                                          <a:latin typeface="Cambria Math" panose="02040503050406030204" pitchFamily="18" charset="0"/>
                                        </a:rPr>
                                        <m:t>𝛀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 smtClean="0"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𝛀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94" y="2979883"/>
                <a:ext cx="2210477" cy="11762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8065252" y="3202700"/>
                <a:ext cx="1065805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252" y="3202700"/>
                <a:ext cx="1065805" cy="7770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12326" y="2749316"/>
                <a:ext cx="24040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𝑚𝑜𝑡𝑜𝑟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𝑅𝑃𝑀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26" y="2749316"/>
                <a:ext cx="2404056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77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03152" y="2725289"/>
                <a:ext cx="1528880" cy="245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ba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𝑓𝑎𝑢𝑙𝑡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152" y="2725289"/>
                <a:ext cx="1528880" cy="245132"/>
              </a:xfrm>
              <a:prstGeom prst="rect">
                <a:avLst/>
              </a:prstGeom>
              <a:blipFill rotWithShape="0">
                <a:blip r:embed="rId7"/>
                <a:stretch>
                  <a:fillRect l="-4382" b="-3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902946" y="4237561"/>
                <a:ext cx="5802614" cy="1061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400" b="1" dirty="0"/>
                  <a:t>Measurement Transition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- </a:t>
                </a:r>
                <a:r>
                  <a:rPr lang="en-US" altLang="ko-KR" sz="1400" b="1" dirty="0" err="1"/>
                  <a:t>p,q,r</a:t>
                </a:r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은 </a:t>
                </a:r>
                <a:r>
                  <a:rPr lang="en-US" altLang="ko-KR" sz="1400" b="1" dirty="0"/>
                  <a:t>gyroscope</a:t>
                </a:r>
                <a:r>
                  <a:rPr lang="ko-KR" altLang="en-US" sz="1400" b="1" dirty="0"/>
                  <a:t>로 측정</a:t>
                </a:r>
                <a:r>
                  <a:rPr lang="en-US" altLang="ko-KR" sz="1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는 </a:t>
                </a:r>
                <a:r>
                  <a:rPr lang="en-US" altLang="ko-KR" sz="1400" b="1" dirty="0"/>
                  <a:t>z</a:t>
                </a:r>
                <a:r>
                  <a:rPr lang="ko-KR" altLang="en-US" sz="1400" b="1" dirty="0"/>
                  <a:t>축 가속도계를 통해 측정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- Measurement covariance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46" y="4237561"/>
                <a:ext cx="5802614" cy="1061829"/>
              </a:xfrm>
              <a:prstGeom prst="rect">
                <a:avLst/>
              </a:prstGeom>
              <a:blipFill rotWithShape="0">
                <a:blip r:embed="rId8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669976" y="5389175"/>
                <a:ext cx="2241126" cy="1103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ba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l-GR" altLang="ko-KR" sz="1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𝜴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</m:e>
                                  </m:nary>
                                </m:num>
                                <m:den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976" y="5389175"/>
                <a:ext cx="2241126" cy="11037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91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1959</Words>
  <Application>Microsoft Office PowerPoint</Application>
  <PresentationFormat>와이드스크린</PresentationFormat>
  <Paragraphs>305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Cambria Math</vt:lpstr>
      <vt:lpstr>Wingdings</vt:lpstr>
      <vt:lpstr>Office 테마</vt:lpstr>
      <vt:lpstr>PowerPoint 프레젠테이션</vt:lpstr>
      <vt:lpstr>Content</vt:lpstr>
      <vt:lpstr>고장 대응 및 건전성 진단 기술 연구 필요성</vt:lpstr>
      <vt:lpstr>Introduction</vt:lpstr>
      <vt:lpstr>Introduction</vt:lpstr>
      <vt:lpstr>Introduction</vt:lpstr>
      <vt:lpstr>Content</vt:lpstr>
      <vt:lpstr>Research Progress</vt:lpstr>
      <vt:lpstr>Research Progress</vt:lpstr>
      <vt:lpstr>Research Progress</vt:lpstr>
      <vt:lpstr>Research Progress</vt:lpstr>
      <vt:lpstr>Research Progress</vt:lpstr>
      <vt:lpstr>Research Progress</vt:lpstr>
      <vt:lpstr>Research Progress</vt:lpstr>
      <vt:lpstr>Research Progress</vt:lpstr>
      <vt:lpstr>Research Progress</vt:lpstr>
      <vt:lpstr>Research Progress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김인래</dc:creator>
  <cp:lastModifiedBy>승신 이</cp:lastModifiedBy>
  <cp:revision>132</cp:revision>
  <dcterms:created xsi:type="dcterms:W3CDTF">2020-12-23T07:02:11Z</dcterms:created>
  <dcterms:modified xsi:type="dcterms:W3CDTF">2024-02-21T04:27:19Z</dcterms:modified>
</cp:coreProperties>
</file>